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9"/>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Lst>
  <p:custDataLst>
    <p:tags r:id="rId2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3B1F7F-C32B-4990-ABC5-FF7516D85090}" v="11" dt="2022-06-20T00:32:59.325"/>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83434" autoAdjust="0"/>
  </p:normalViewPr>
  <p:slideViewPr>
    <p:cSldViewPr snapToGrid="0">
      <p:cViewPr varScale="1">
        <p:scale>
          <a:sx n="94" d="100"/>
          <a:sy n="94" d="100"/>
        </p:scale>
        <p:origin x="1272"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zabeth Clisbee" userId="d37b135e347d2f2e" providerId="LiveId" clId="{C33B1F7F-C32B-4990-ABC5-FF7516D85090}"/>
    <pc:docChg chg="undo custSel modSld">
      <pc:chgData name="Elizabeth Clisbee" userId="d37b135e347d2f2e" providerId="LiveId" clId="{C33B1F7F-C32B-4990-ABC5-FF7516D85090}" dt="2022-06-20T00:33:17.485" v="2946" actId="20577"/>
      <pc:docMkLst>
        <pc:docMk/>
      </pc:docMkLst>
      <pc:sldChg chg="modSp mod modNotesTx">
        <pc:chgData name="Elizabeth Clisbee" userId="d37b135e347d2f2e" providerId="LiveId" clId="{C33B1F7F-C32B-4990-ABC5-FF7516D85090}" dt="2022-06-20T00:24:33.079" v="2779"/>
        <pc:sldMkLst>
          <pc:docMk/>
          <pc:sldMk cId="0" sldId="256"/>
        </pc:sldMkLst>
        <pc:spChg chg="mod">
          <ac:chgData name="Elizabeth Clisbee" userId="d37b135e347d2f2e" providerId="LiveId" clId="{C33B1F7F-C32B-4990-ABC5-FF7516D85090}" dt="2022-06-19T15:38:24.082" v="757" actId="20577"/>
          <ac:spMkLst>
            <pc:docMk/>
            <pc:sldMk cId="0" sldId="256"/>
            <ac:spMk id="145" creationId="{00000000-0000-0000-0000-000000000000}"/>
          </ac:spMkLst>
        </pc:spChg>
      </pc:sldChg>
      <pc:sldChg chg="modSp mod modNotesTx">
        <pc:chgData name="Elizabeth Clisbee" userId="d37b135e347d2f2e" providerId="LiveId" clId="{C33B1F7F-C32B-4990-ABC5-FF7516D85090}" dt="2022-06-20T00:24:42.669" v="2780"/>
        <pc:sldMkLst>
          <pc:docMk/>
          <pc:sldMk cId="0" sldId="257"/>
        </pc:sldMkLst>
        <pc:spChg chg="mod">
          <ac:chgData name="Elizabeth Clisbee" userId="d37b135e347d2f2e" providerId="LiveId" clId="{C33B1F7F-C32B-4990-ABC5-FF7516D85090}" dt="2022-06-19T15:35:52.440" v="529" actId="1076"/>
          <ac:spMkLst>
            <pc:docMk/>
            <pc:sldMk cId="0" sldId="257"/>
            <ac:spMk id="151" creationId="{00000000-0000-0000-0000-000000000000}"/>
          </ac:spMkLst>
        </pc:spChg>
        <pc:spChg chg="mod">
          <ac:chgData name="Elizabeth Clisbee" userId="d37b135e347d2f2e" providerId="LiveId" clId="{C33B1F7F-C32B-4990-ABC5-FF7516D85090}" dt="2022-06-19T15:38:12.832" v="756" actId="1076"/>
          <ac:spMkLst>
            <pc:docMk/>
            <pc:sldMk cId="0" sldId="257"/>
            <ac:spMk id="152" creationId="{00000000-0000-0000-0000-000000000000}"/>
          </ac:spMkLst>
        </pc:spChg>
      </pc:sldChg>
      <pc:sldChg chg="modSp mod modNotesTx">
        <pc:chgData name="Elizabeth Clisbee" userId="d37b135e347d2f2e" providerId="LiveId" clId="{C33B1F7F-C32B-4990-ABC5-FF7516D85090}" dt="2022-06-20T00:24:53.535" v="2781"/>
        <pc:sldMkLst>
          <pc:docMk/>
          <pc:sldMk cId="0" sldId="258"/>
        </pc:sldMkLst>
        <pc:spChg chg="mod">
          <ac:chgData name="Elizabeth Clisbee" userId="d37b135e347d2f2e" providerId="LiveId" clId="{C33B1F7F-C32B-4990-ABC5-FF7516D85090}" dt="2022-06-19T15:42:27.048" v="823" actId="27636"/>
          <ac:spMkLst>
            <pc:docMk/>
            <pc:sldMk cId="0" sldId="258"/>
            <ac:spMk id="160" creationId="{00000000-0000-0000-0000-000000000000}"/>
          </ac:spMkLst>
        </pc:spChg>
        <pc:graphicFrameChg chg="mod modGraphic">
          <ac:chgData name="Elizabeth Clisbee" userId="d37b135e347d2f2e" providerId="LiveId" clId="{C33B1F7F-C32B-4990-ABC5-FF7516D85090}" dt="2022-06-19T15:53:36.106" v="1093" actId="20577"/>
          <ac:graphicFrameMkLst>
            <pc:docMk/>
            <pc:sldMk cId="0" sldId="258"/>
            <ac:graphicFrameMk id="161" creationId="{00000000-0000-0000-0000-000000000000}"/>
          </ac:graphicFrameMkLst>
        </pc:graphicFrameChg>
      </pc:sldChg>
      <pc:sldChg chg="modSp mod modNotesTx">
        <pc:chgData name="Elizabeth Clisbee" userId="d37b135e347d2f2e" providerId="LiveId" clId="{C33B1F7F-C32B-4990-ABC5-FF7516D85090}" dt="2022-06-20T00:25:17.771" v="2782"/>
        <pc:sldMkLst>
          <pc:docMk/>
          <pc:sldMk cId="0" sldId="259"/>
        </pc:sldMkLst>
        <pc:spChg chg="mod">
          <ac:chgData name="Elizabeth Clisbee" userId="d37b135e347d2f2e" providerId="LiveId" clId="{C33B1F7F-C32B-4990-ABC5-FF7516D85090}" dt="2022-06-19T15:33:20.272" v="525" actId="20577"/>
          <ac:spMkLst>
            <pc:docMk/>
            <pc:sldMk cId="0" sldId="259"/>
            <ac:spMk id="168" creationId="{00000000-0000-0000-0000-000000000000}"/>
          </ac:spMkLst>
        </pc:spChg>
      </pc:sldChg>
      <pc:sldChg chg="addSp delSp modSp mod modNotesTx">
        <pc:chgData name="Elizabeth Clisbee" userId="d37b135e347d2f2e" providerId="LiveId" clId="{C33B1F7F-C32B-4990-ABC5-FF7516D85090}" dt="2022-06-20T00:26:12.236" v="2819" actId="20577"/>
        <pc:sldMkLst>
          <pc:docMk/>
          <pc:sldMk cId="0" sldId="260"/>
        </pc:sldMkLst>
        <pc:spChg chg="mod">
          <ac:chgData name="Elizabeth Clisbee" userId="d37b135e347d2f2e" providerId="LiveId" clId="{C33B1F7F-C32B-4990-ABC5-FF7516D85090}" dt="2022-06-19T15:23:17.064" v="292" actId="113"/>
          <ac:spMkLst>
            <pc:docMk/>
            <pc:sldMk cId="0" sldId="260"/>
            <ac:spMk id="175" creationId="{00000000-0000-0000-0000-000000000000}"/>
          </ac:spMkLst>
        </pc:spChg>
        <pc:graphicFrameChg chg="add del mod">
          <ac:chgData name="Elizabeth Clisbee" userId="d37b135e347d2f2e" providerId="LiveId" clId="{C33B1F7F-C32B-4990-ABC5-FF7516D85090}" dt="2022-06-19T15:19:16.032" v="143" actId="478"/>
          <ac:graphicFrameMkLst>
            <pc:docMk/>
            <pc:sldMk cId="0" sldId="260"/>
            <ac:graphicFrameMk id="2" creationId="{51A9AFDA-8F62-8BDD-00DA-7810588B3C46}"/>
          </ac:graphicFrameMkLst>
        </pc:graphicFrameChg>
      </pc:sldChg>
      <pc:sldChg chg="addSp delSp modSp mod modNotesTx">
        <pc:chgData name="Elizabeth Clisbee" userId="d37b135e347d2f2e" providerId="LiveId" clId="{C33B1F7F-C32B-4990-ABC5-FF7516D85090}" dt="2022-06-20T00:26:28.290" v="2821" actId="5793"/>
        <pc:sldMkLst>
          <pc:docMk/>
          <pc:sldMk cId="0" sldId="261"/>
        </pc:sldMkLst>
        <pc:spChg chg="mod">
          <ac:chgData name="Elizabeth Clisbee" userId="d37b135e347d2f2e" providerId="LiveId" clId="{C33B1F7F-C32B-4990-ABC5-FF7516D85090}" dt="2022-06-19T15:13:38.982" v="51" actId="14100"/>
          <ac:spMkLst>
            <pc:docMk/>
            <pc:sldMk cId="0" sldId="261"/>
            <ac:spMk id="182" creationId="{00000000-0000-0000-0000-000000000000}"/>
          </ac:spMkLst>
        </pc:spChg>
        <pc:graphicFrameChg chg="add del mod">
          <ac:chgData name="Elizabeth Clisbee" userId="d37b135e347d2f2e" providerId="LiveId" clId="{C33B1F7F-C32B-4990-ABC5-FF7516D85090}" dt="2022-06-19T15:12:40.448" v="46" actId="478"/>
          <ac:graphicFrameMkLst>
            <pc:docMk/>
            <pc:sldMk cId="0" sldId="261"/>
            <ac:graphicFrameMk id="2" creationId="{ABB32A6A-F746-B7D7-AEA8-A1953603F062}"/>
          </ac:graphicFrameMkLst>
        </pc:graphicFrameChg>
      </pc:sldChg>
      <pc:sldChg chg="modSp mod modNotesTx">
        <pc:chgData name="Elizabeth Clisbee" userId="d37b135e347d2f2e" providerId="LiveId" clId="{C33B1F7F-C32B-4990-ABC5-FF7516D85090}" dt="2022-06-20T00:27:05.030" v="2829"/>
        <pc:sldMkLst>
          <pc:docMk/>
          <pc:sldMk cId="0" sldId="262"/>
        </pc:sldMkLst>
        <pc:spChg chg="mod">
          <ac:chgData name="Elizabeth Clisbee" userId="d37b135e347d2f2e" providerId="LiveId" clId="{C33B1F7F-C32B-4990-ABC5-FF7516D85090}" dt="2022-06-19T16:14:24.887" v="1119" actId="115"/>
          <ac:spMkLst>
            <pc:docMk/>
            <pc:sldMk cId="0" sldId="262"/>
            <ac:spMk id="189" creationId="{00000000-0000-0000-0000-000000000000}"/>
          </ac:spMkLst>
        </pc:spChg>
      </pc:sldChg>
      <pc:sldChg chg="addSp modSp mod modNotesTx">
        <pc:chgData name="Elizabeth Clisbee" userId="d37b135e347d2f2e" providerId="LiveId" clId="{C33B1F7F-C32B-4990-ABC5-FF7516D85090}" dt="2022-06-20T00:27:14.799" v="2830"/>
        <pc:sldMkLst>
          <pc:docMk/>
          <pc:sldMk cId="0" sldId="263"/>
        </pc:sldMkLst>
        <pc:spChg chg="mod">
          <ac:chgData name="Elizabeth Clisbee" userId="d37b135e347d2f2e" providerId="LiveId" clId="{C33B1F7F-C32B-4990-ABC5-FF7516D85090}" dt="2022-06-19T22:29:44.118" v="1145" actId="14100"/>
          <ac:spMkLst>
            <pc:docMk/>
            <pc:sldMk cId="0" sldId="263"/>
            <ac:spMk id="196" creationId="{00000000-0000-0000-0000-000000000000}"/>
          </ac:spMkLst>
        </pc:spChg>
        <pc:picChg chg="add mod">
          <ac:chgData name="Elizabeth Clisbee" userId="d37b135e347d2f2e" providerId="LiveId" clId="{C33B1F7F-C32B-4990-ABC5-FF7516D85090}" dt="2022-06-19T22:30:28.592" v="1147" actId="14100"/>
          <ac:picMkLst>
            <pc:docMk/>
            <pc:sldMk cId="0" sldId="263"/>
            <ac:picMk id="2" creationId="{C157155E-58DB-9B48-1F96-1C84F4E120E2}"/>
          </ac:picMkLst>
        </pc:picChg>
      </pc:sldChg>
      <pc:sldChg chg="modNotesTx">
        <pc:chgData name="Elizabeth Clisbee" userId="d37b135e347d2f2e" providerId="LiveId" clId="{C33B1F7F-C32B-4990-ABC5-FF7516D85090}" dt="2022-06-20T00:27:24.172" v="2831"/>
        <pc:sldMkLst>
          <pc:docMk/>
          <pc:sldMk cId="0" sldId="264"/>
        </pc:sldMkLst>
      </pc:sldChg>
      <pc:sldChg chg="modSp mod modNotesTx">
        <pc:chgData name="Elizabeth Clisbee" userId="d37b135e347d2f2e" providerId="LiveId" clId="{C33B1F7F-C32B-4990-ABC5-FF7516D85090}" dt="2022-06-20T00:27:52.018" v="2837" actId="20577"/>
        <pc:sldMkLst>
          <pc:docMk/>
          <pc:sldMk cId="0" sldId="265"/>
        </pc:sldMkLst>
        <pc:spChg chg="mod">
          <ac:chgData name="Elizabeth Clisbee" userId="d37b135e347d2f2e" providerId="LiveId" clId="{C33B1F7F-C32B-4990-ABC5-FF7516D85090}" dt="2022-06-19T22:59:36.459" v="2127" actId="20577"/>
          <ac:spMkLst>
            <pc:docMk/>
            <pc:sldMk cId="0" sldId="265"/>
            <ac:spMk id="210" creationId="{00000000-0000-0000-0000-000000000000}"/>
          </ac:spMkLst>
        </pc:spChg>
      </pc:sldChg>
      <pc:sldChg chg="modSp mod modNotesTx">
        <pc:chgData name="Elizabeth Clisbee" userId="d37b135e347d2f2e" providerId="LiveId" clId="{C33B1F7F-C32B-4990-ABC5-FF7516D85090}" dt="2022-06-20T00:28:05.679" v="2838"/>
        <pc:sldMkLst>
          <pc:docMk/>
          <pc:sldMk cId="0" sldId="266"/>
        </pc:sldMkLst>
        <pc:spChg chg="mod">
          <ac:chgData name="Elizabeth Clisbee" userId="d37b135e347d2f2e" providerId="LiveId" clId="{C33B1F7F-C32B-4990-ABC5-FF7516D85090}" dt="2022-06-19T22:52:15.163" v="1949" actId="20577"/>
          <ac:spMkLst>
            <pc:docMk/>
            <pc:sldMk cId="0" sldId="266"/>
            <ac:spMk id="217" creationId="{00000000-0000-0000-0000-000000000000}"/>
          </ac:spMkLst>
        </pc:spChg>
      </pc:sldChg>
      <pc:sldChg chg="modSp mod modNotesTx">
        <pc:chgData name="Elizabeth Clisbee" userId="d37b135e347d2f2e" providerId="LiveId" clId="{C33B1F7F-C32B-4990-ABC5-FF7516D85090}" dt="2022-06-20T00:31:06.729" v="2896" actId="20577"/>
        <pc:sldMkLst>
          <pc:docMk/>
          <pc:sldMk cId="0" sldId="267"/>
        </pc:sldMkLst>
        <pc:spChg chg="mod">
          <ac:chgData name="Elizabeth Clisbee" userId="d37b135e347d2f2e" providerId="LiveId" clId="{C33B1F7F-C32B-4990-ABC5-FF7516D85090}" dt="2022-06-19T23:05:29.194" v="2401" actId="20577"/>
          <ac:spMkLst>
            <pc:docMk/>
            <pc:sldMk cId="0" sldId="267"/>
            <ac:spMk id="224" creationId="{00000000-0000-0000-0000-000000000000}"/>
          </ac:spMkLst>
        </pc:spChg>
      </pc:sldChg>
      <pc:sldChg chg="modSp mod modNotesTx">
        <pc:chgData name="Elizabeth Clisbee" userId="d37b135e347d2f2e" providerId="LiveId" clId="{C33B1F7F-C32B-4990-ABC5-FF7516D85090}" dt="2022-06-20T00:31:34.359" v="2903" actId="20577"/>
        <pc:sldMkLst>
          <pc:docMk/>
          <pc:sldMk cId="0" sldId="268"/>
        </pc:sldMkLst>
        <pc:spChg chg="mod">
          <ac:chgData name="Elizabeth Clisbee" userId="d37b135e347d2f2e" providerId="LiveId" clId="{C33B1F7F-C32B-4990-ABC5-FF7516D85090}" dt="2022-06-19T23:47:37.673" v="2778" actId="5793"/>
          <ac:spMkLst>
            <pc:docMk/>
            <pc:sldMk cId="0" sldId="268"/>
            <ac:spMk id="231" creationId="{00000000-0000-0000-0000-000000000000}"/>
          </ac:spMkLst>
        </pc:spChg>
      </pc:sldChg>
      <pc:sldChg chg="modSp mod modNotesTx">
        <pc:chgData name="Elizabeth Clisbee" userId="d37b135e347d2f2e" providerId="LiveId" clId="{C33B1F7F-C32B-4990-ABC5-FF7516D85090}" dt="2022-06-20T00:33:17.485" v="2946" actId="20577"/>
        <pc:sldMkLst>
          <pc:docMk/>
          <pc:sldMk cId="0" sldId="269"/>
        </pc:sldMkLst>
        <pc:spChg chg="mod">
          <ac:chgData name="Elizabeth Clisbee" userId="d37b135e347d2f2e" providerId="LiveId" clId="{C33B1F7F-C32B-4990-ABC5-FF7516D85090}" dt="2022-06-20T00:32:59.805" v="2913" actId="5793"/>
          <ac:spMkLst>
            <pc:docMk/>
            <pc:sldMk cId="0" sldId="269"/>
            <ac:spMk id="238"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Times New Roman" panose="02020603050405020304" pitchFamily="18" charset="0"/>
                <a:ea typeface="Calibri" panose="020F0502020204030204" pitchFamily="34" charset="0"/>
              </a:rPr>
              <a:t>My name is Michael and today I am presenting the use of external testing methods to identify potential vulnerabilities by presenting the Green Pace security policy guide, and to provide implementation guidelines and recommendations for maintaining it in the future</a:t>
            </a: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0"/>
              </a:spcAft>
              <a:buNone/>
            </a:pPr>
            <a:r>
              <a:rPr lang="en-US" sz="1800" dirty="0">
                <a:effectLst/>
                <a:latin typeface="Times New Roman" panose="02020603050405020304" pitchFamily="18" charset="0"/>
                <a:ea typeface="Calibri" panose="020F0502020204030204" pitchFamily="34" charset="0"/>
              </a:rPr>
              <a:t>	The </a:t>
            </a:r>
            <a:r>
              <a:rPr lang="en-US" sz="1800" dirty="0" err="1">
                <a:effectLst/>
                <a:latin typeface="Times New Roman" panose="02020603050405020304" pitchFamily="18" charset="0"/>
                <a:ea typeface="Calibri" panose="020F0502020204030204" pitchFamily="34" charset="0"/>
              </a:rPr>
              <a:t>DevSecOps</a:t>
            </a:r>
            <a:r>
              <a:rPr lang="en-US" sz="1800" dirty="0">
                <a:effectLst/>
                <a:latin typeface="Times New Roman" panose="02020603050405020304" pitchFamily="18" charset="0"/>
                <a:ea typeface="Calibri" panose="020F0502020204030204" pitchFamily="34" charset="0"/>
              </a:rPr>
              <a:t> pipeline is a secure coding method that has a continuous delivery using the security-focused software development life cycle (SDLC). This is a solid structure for the system, that goes through 6 segments to include Planning, Coding, Testing, Building, Release and Deployment.  Ensure you are testing early and often to detect any flaws and resolve them before time of release.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0"/>
              </a:spcAft>
              <a:buNone/>
            </a:pPr>
            <a:r>
              <a:rPr lang="en-US" sz="1800" dirty="0">
                <a:effectLst/>
                <a:latin typeface="Times New Roman" panose="02020603050405020304" pitchFamily="18"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158750" indent="0">
              <a:buNone/>
            </a:pPr>
            <a:r>
              <a:rPr lang="en-US" sz="1800" dirty="0">
                <a:effectLst/>
                <a:latin typeface="Times New Roman" panose="02020603050405020304" pitchFamily="18" charset="0"/>
                <a:ea typeface="Calibri" panose="020F0502020204030204" pitchFamily="34" charset="0"/>
              </a:rPr>
              <a:t>	One effective Application tool is called  DAST:   which stands for Dynamic Application Security Tool.  This analyzes applications while they run, breaks encryption algorithms from the outside and verifies permissions. </a:t>
            </a: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Times New Roman" panose="02020603050405020304" pitchFamily="18" charset="0"/>
                <a:ea typeface="Calibri" panose="020F0502020204030204" pitchFamily="34" charset="0"/>
              </a:rPr>
              <a:t>There is no such thing as 100% secure code but adopting secure coding practices removes common vulnerabilities.  As well, priming your security policy at the start will reduce long term hazards and costs. Always remain vigilant in the assumption that all systems have implied threats and flaws to be identified.  Continuous personnel training is essential in staying ahead of the issues that are ever evolving. </a:t>
            </a: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0"/>
              </a:spcAft>
              <a:buNone/>
            </a:pPr>
            <a:r>
              <a:rPr lang="en-US" sz="1800" dirty="0">
                <a:effectLst/>
                <a:latin typeface="Times New Roman" panose="02020603050405020304" pitchFamily="18" charset="0"/>
                <a:ea typeface="Calibri" panose="020F0502020204030204" pitchFamily="34" charset="0"/>
              </a:rPr>
              <a:t>All security policies can contain gaps.  The key is to identify all possible avenues of attack approach and use that as you baseline for security creation.  </a:t>
            </a:r>
          </a:p>
          <a:p>
            <a:pPr marL="0" marR="0" indent="0">
              <a:lnSpc>
                <a:spcPct val="107000"/>
              </a:lnSpc>
              <a:spcBef>
                <a:spcPts val="0"/>
              </a:spcBef>
              <a:spcAft>
                <a:spcPts val="0"/>
              </a:spcAft>
              <a:buNone/>
            </a:pP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rPr>
              <a:t>All standards should be adopted to prevent future problems.  Test defenses before the breaches occur and develop a plan to respond when security fails.  </a:t>
            </a:r>
          </a:p>
          <a:p>
            <a:pPr marL="0" marR="0" indent="0">
              <a:lnSpc>
                <a:spcPct val="107000"/>
              </a:lnSpc>
              <a:spcBef>
                <a:spcPts val="0"/>
              </a:spcBef>
              <a:spcAft>
                <a:spcPts val="800"/>
              </a:spcAft>
              <a:buNone/>
            </a:pPr>
            <a:endParaRPr lang="en-US" sz="1800" dirty="0">
              <a:effectLst/>
              <a:latin typeface="Times New Roman" panose="02020603050405020304" pitchFamily="18" charset="0"/>
              <a:ea typeface="Calibri" panose="020F0502020204030204" pitchFamily="34"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rPr>
              <a:t>An </a:t>
            </a:r>
            <a:r>
              <a:rPr lang="en-US" sz="1800" b="1" dirty="0">
                <a:effectLst/>
                <a:latin typeface="Times New Roman" panose="02020603050405020304" pitchFamily="18" charset="0"/>
                <a:ea typeface="Calibri" panose="020F0502020204030204" pitchFamily="34" charset="0"/>
              </a:rPr>
              <a:t>example</a:t>
            </a:r>
            <a:r>
              <a:rPr lang="en-US" sz="1800" dirty="0">
                <a:effectLst/>
                <a:latin typeface="Times New Roman" panose="02020603050405020304" pitchFamily="18" charset="0"/>
                <a:ea typeface="Calibri" panose="020F0502020204030204" pitchFamily="34" charset="0"/>
              </a:rPr>
              <a:t> of gaps in an existing security policy took place in 2012 and made the news because it impacted over 167 million user accounts that were still actively being used with the users unaware of the intrusion.</a:t>
            </a: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rPr>
              <a:t>Hackers cracked over 167 million user accounts, stealing over 117 million email accounts and passwords.  It was only discovered when the hackers posted the user accounts on a Russian password forum.  This data was placed in a database that was passed around to various hacker networks who then attempted to sell the information for a minimal amount of money.  Breach notification site researchers discovered this as well and contacted numerous victims to confirm that these were current passwords and emails still actively used.  This was a combination of both security and data breaches.  After the fact, it was pointed out that LinkedIn did not have sufficient security protocols in place.</a:t>
            </a: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rPr>
              <a:t>Once it was verified that the breach was real, LinkedIn fixed the security vulnerability and instructed all users to reset their passwords.  If any user account did not reset their passwords, the account was deactivated.  LinkedIn initially offered protection tools such as email challenges and dual authentication protocols, but these were not enforced until after the fact.  </a:t>
            </a: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rPr>
              <a:t>What preventative measures could have been taken?  Some lessons that were learned were that many users had the same password used over several active accounts, which made it easier for hackers to access more information.</a:t>
            </a: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rPr>
              <a:t>Recommendations for improvement:</a:t>
            </a: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rPr>
              <a:t>Scanning is the process of analyzing code to ensure that it is safeguarded from security vulnerabilities. This includes both manual and automated code </a:t>
            </a: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rPr>
              <a:t>In the review phase: AppSec tools — such as SAST and DAST — are used to help developers address security vulnerabilities and bugs earlier in the software development life cycle.</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rPr>
              <a:t>During the Analyze phase, all of the collected data and metrics from the previous phases are reviewed to identify all of the security risks. Then, those risks are compiled into a list ranging from most to least severe</a:t>
            </a: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endParaRPr>
          </a:p>
          <a:p>
            <a:pPr marL="0" marR="0">
              <a:lnSpc>
                <a:spcPct val="107000"/>
              </a:lnSpc>
              <a:spcBef>
                <a:spcPts val="0"/>
              </a:spcBef>
              <a:spcAft>
                <a:spcPts val="0"/>
              </a:spcAft>
            </a:pPr>
            <a:r>
              <a:rPr lang="en-US" sz="1800" dirty="0">
                <a:effectLst/>
                <a:latin typeface="Times New Roman" panose="02020603050405020304" pitchFamily="18" charset="0"/>
                <a:ea typeface="Calibri" panose="020F0502020204030204" pitchFamily="34" charset="0"/>
              </a:rPr>
              <a:t>In addition, it may be beneficial to also track and manage the differences between the actual and target metric values. This helps to make informed data-driven decisions during the software development lifecycle.</a:t>
            </a:r>
            <a:endParaRPr lang="en-US" sz="1800" dirty="0">
              <a:effectLst/>
              <a:latin typeface="Calibri" panose="020F0502020204030204" pitchFamily="34" charset="0"/>
              <a:ea typeface="Calibri" panose="020F0502020204030204" pitchFamily="34" charset="0"/>
            </a:endParaRPr>
          </a:p>
          <a:p>
            <a:pPr marL="0" lvl="0" indent="0" algn="l" rtl="0">
              <a:lnSpc>
                <a:spcPct val="100000"/>
              </a:lnSpc>
              <a:spcBef>
                <a:spcPts val="0"/>
              </a:spcBef>
              <a:spcAft>
                <a:spcPts val="0"/>
              </a:spcAft>
              <a:buSzPts val="1100"/>
              <a:buNone/>
            </a:pP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dirty="0">
                <a:effectLst/>
                <a:latin typeface="Times New Roman" panose="02020603050405020304" pitchFamily="18" charset="0"/>
                <a:ea typeface="Calibri" panose="020F0502020204030204" pitchFamily="34" charset="0"/>
              </a:rPr>
              <a:t>In conclusion, based on the principles and standards described in this presentation it can be determined that all possible avenues of attack approach have been covered to create and maintain a secure and proficient program.  A zero-trust policy will be implemented when it comes to internal and external data access throughout the company network, creating a situational awareness necessary to maintain security and privacy and to keep all sensitive information safe and secure.</a:t>
            </a:r>
            <a:endParaRPr lang="en-US" sz="1800" dirty="0">
              <a:effectLst/>
              <a:latin typeface="Calibri" panose="020F0502020204030204" pitchFamily="34" charset="0"/>
              <a:ea typeface="Calibri" panose="020F0502020204030204" pitchFamily="34" charset="0"/>
            </a:endParaRPr>
          </a:p>
          <a:p>
            <a:pPr marL="158750" indent="0">
              <a:buNone/>
            </a:pPr>
            <a:endParaRPr lang="en-US" sz="1800" dirty="0">
              <a:effectLst/>
              <a:latin typeface="Calibri" panose="020F0502020204030204" pitchFamily="34" charset="0"/>
              <a:ea typeface="Calibri" panose="020F0502020204030204" pitchFamily="34" charset="0"/>
            </a:endParaRPr>
          </a:p>
          <a:p>
            <a:pPr marL="158750" indent="0">
              <a:buNone/>
            </a:pPr>
            <a:r>
              <a:rPr lang="en-US" sz="1800" dirty="0">
                <a:effectLst/>
                <a:latin typeface="Times New Roman" panose="02020603050405020304" pitchFamily="18" charset="0"/>
                <a:ea typeface="Calibri" panose="020F0502020204030204" pitchFamily="34" charset="0"/>
              </a:rPr>
              <a:t>All the coding standards and security policies should be adopted to prevent future problems.</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Times New Roman" panose="02020603050405020304" pitchFamily="18" charset="0"/>
                <a:ea typeface="Calibri" panose="020F0502020204030204" pitchFamily="34" charset="0"/>
              </a:rPr>
              <a:t>Above are references if </a:t>
            </a:r>
            <a:r>
              <a:rPr lang="en-US" sz="1800">
                <a:effectLst/>
                <a:latin typeface="Times New Roman" panose="02020603050405020304" pitchFamily="18" charset="0"/>
                <a:ea typeface="Calibri" panose="020F0502020204030204" pitchFamily="34" charset="0"/>
              </a:rPr>
              <a:t>needed.  Thank </a:t>
            </a:r>
            <a:r>
              <a:rPr lang="en-US" sz="1800" dirty="0">
                <a:effectLst/>
                <a:latin typeface="Times New Roman" panose="02020603050405020304" pitchFamily="18" charset="0"/>
                <a:ea typeface="Calibri" panose="020F0502020204030204" pitchFamily="34" charset="0"/>
              </a:rPr>
              <a:t>you for taking the time to read this</a:t>
            </a:r>
            <a:endParaRPr dirty="0"/>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Times New Roman" panose="02020603050405020304" pitchFamily="18" charset="0"/>
                <a:ea typeface="Calibri" panose="020F0502020204030204" pitchFamily="34" charset="0"/>
              </a:rPr>
              <a:t>Here we see the Defense in depth, which is a cybersecurity concept that involves constructing layers upon integrated layers of defensive mechanisms to protect sensitive data and information. For example:  Multi-factor authentication. Multi-factor authentication is an electronic authentication method which grants a user access to an application </a:t>
            </a:r>
            <a:r>
              <a:rPr lang="en-US" sz="1800" dirty="0" err="1">
                <a:effectLst/>
                <a:latin typeface="Times New Roman" panose="02020603050405020304" pitchFamily="18" charset="0"/>
                <a:ea typeface="Calibri" panose="020F0502020204030204" pitchFamily="34" charset="0"/>
              </a:rPr>
              <a:t>application</a:t>
            </a:r>
            <a:r>
              <a:rPr lang="en-US" sz="1800" dirty="0">
                <a:effectLst/>
                <a:latin typeface="Times New Roman" panose="02020603050405020304" pitchFamily="18" charset="0"/>
                <a:ea typeface="Calibri" panose="020F0502020204030204" pitchFamily="34" charset="0"/>
              </a:rPr>
              <a:t> only after presenting two or more authentic pieces of evidence to an authentication mechanism: knowledge (something only the user knows), possession (something only the user has), and inherence (something only the user is). </a:t>
            </a:r>
            <a:endParaRPr dirty="0"/>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Times New Roman" panose="02020603050405020304" pitchFamily="18" charset="0"/>
                <a:ea typeface="Calibri" panose="020F0502020204030204" pitchFamily="34" charset="0"/>
              </a:rPr>
              <a:t>The Security threat matrix can be divided into four sections as seen in this matrix. We have the likely, priority, low priority and unlikely. Like is the loss of confidential information. Priority is when the system goes down, those will be the first things to get back up.  Low priority is where there is inadequate exception handling.  Unlikely covers Loss of integrity.</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In this slide, we will identify the 10 different types of security principles.</a:t>
            </a:r>
          </a:p>
          <a:p>
            <a:pPr marL="0" lvl="0" indent="0" algn="l" rtl="0">
              <a:lnSpc>
                <a:spcPct val="100000"/>
              </a:lnSpc>
              <a:spcBef>
                <a:spcPts val="0"/>
              </a:spcBef>
              <a:spcAft>
                <a:spcPts val="0"/>
              </a:spcAft>
              <a:buSzPts val="1100"/>
              <a:buNone/>
            </a:pPr>
            <a:r>
              <a:rPr lang="en-US" dirty="0"/>
              <a:t> • Validate Input Data - Obey the one-definition rule</a:t>
            </a:r>
          </a:p>
          <a:p>
            <a:pPr marL="0" lvl="0" indent="0" algn="l" rtl="0">
              <a:lnSpc>
                <a:spcPct val="100000"/>
              </a:lnSpc>
              <a:spcBef>
                <a:spcPts val="0"/>
              </a:spcBef>
              <a:spcAft>
                <a:spcPts val="0"/>
              </a:spcAft>
              <a:buSzPts val="1100"/>
              <a:buNone/>
            </a:pPr>
            <a:r>
              <a:rPr lang="en-US" dirty="0"/>
              <a:t> • Heed Compiler Warnings - Do not cast to an out-of-range enumeration value</a:t>
            </a:r>
          </a:p>
          <a:p>
            <a:pPr marL="0" lvl="0" indent="0" algn="l" rtl="0">
              <a:lnSpc>
                <a:spcPct val="100000"/>
              </a:lnSpc>
              <a:spcBef>
                <a:spcPts val="0"/>
              </a:spcBef>
              <a:spcAft>
                <a:spcPts val="0"/>
              </a:spcAft>
              <a:buSzPts val="1100"/>
              <a:buNone/>
            </a:pPr>
            <a:r>
              <a:rPr lang="en-US" dirty="0"/>
              <a:t> • Architect and Design for Security Policies - Do not attempt to create a std::string from a null pointer</a:t>
            </a:r>
          </a:p>
          <a:p>
            <a:pPr marL="0" lvl="0" indent="0" algn="l" rtl="0">
              <a:lnSpc>
                <a:spcPct val="100000"/>
              </a:lnSpc>
              <a:spcBef>
                <a:spcPts val="0"/>
              </a:spcBef>
              <a:spcAft>
                <a:spcPts val="0"/>
              </a:spcAft>
              <a:buSzPts val="1100"/>
              <a:buNone/>
            </a:pPr>
            <a:r>
              <a:rPr lang="en-US" dirty="0"/>
              <a:t> • Keep It Simple - Be careful using functions that use file names for identification</a:t>
            </a:r>
          </a:p>
          <a:p>
            <a:pPr marL="0" lvl="0" indent="0" algn="l" rtl="0">
              <a:lnSpc>
                <a:spcPct val="100000"/>
              </a:lnSpc>
              <a:spcBef>
                <a:spcPts val="0"/>
              </a:spcBef>
              <a:spcAft>
                <a:spcPts val="0"/>
              </a:spcAft>
              <a:buSzPts val="1100"/>
              <a:buNone/>
            </a:pPr>
            <a:r>
              <a:rPr lang="en-US" dirty="0"/>
              <a:t>• Default Deny - Use a static assertion to test the value of a constant expression</a:t>
            </a:r>
          </a:p>
          <a:p>
            <a:pPr marL="0" lvl="0" indent="0" algn="l" rtl="0">
              <a:lnSpc>
                <a:spcPct val="100000"/>
              </a:lnSpc>
              <a:spcBef>
                <a:spcPts val="0"/>
              </a:spcBef>
              <a:spcAft>
                <a:spcPts val="0"/>
              </a:spcAft>
              <a:buSzPts val="1100"/>
              <a:buNone/>
            </a:pPr>
            <a:r>
              <a:rPr lang="en-US" dirty="0"/>
              <a:t>• Adhere to the Principle of Least Privilege</a:t>
            </a:r>
          </a:p>
          <a:p>
            <a:pPr marL="0" lvl="0" indent="0" algn="l" rtl="0">
              <a:lnSpc>
                <a:spcPct val="100000"/>
              </a:lnSpc>
              <a:spcBef>
                <a:spcPts val="0"/>
              </a:spcBef>
              <a:spcAft>
                <a:spcPts val="0"/>
              </a:spcAft>
              <a:buSzPts val="1100"/>
              <a:buNone/>
            </a:pPr>
            <a:r>
              <a:rPr lang="en-US" dirty="0"/>
              <a:t>• Sanitize Data Sent to Other Systems</a:t>
            </a:r>
          </a:p>
          <a:p>
            <a:pPr marL="0" lvl="0" indent="0" algn="l" rtl="0">
              <a:lnSpc>
                <a:spcPct val="100000"/>
              </a:lnSpc>
              <a:spcBef>
                <a:spcPts val="0"/>
              </a:spcBef>
              <a:spcAft>
                <a:spcPts val="0"/>
              </a:spcAft>
              <a:buSzPts val="1100"/>
              <a:buNone/>
            </a:pPr>
            <a:r>
              <a:rPr lang="en-US" dirty="0"/>
              <a:t>• Practice Defense in Depth</a:t>
            </a:r>
          </a:p>
          <a:p>
            <a:pPr marL="0" lvl="0" indent="0" algn="l" rtl="0">
              <a:lnSpc>
                <a:spcPct val="100000"/>
              </a:lnSpc>
              <a:spcBef>
                <a:spcPts val="0"/>
              </a:spcBef>
              <a:spcAft>
                <a:spcPts val="0"/>
              </a:spcAft>
              <a:buSzPts val="1100"/>
              <a:buNone/>
            </a:pPr>
            <a:r>
              <a:rPr lang="en-US" dirty="0"/>
              <a:t>• Use Effective Quality Assurance Techniques </a:t>
            </a:r>
          </a:p>
          <a:p>
            <a:pPr marL="0" lvl="0" indent="0" algn="l" rtl="0">
              <a:lnSpc>
                <a:spcPct val="100000"/>
              </a:lnSpc>
              <a:spcBef>
                <a:spcPts val="0"/>
              </a:spcBef>
              <a:spcAft>
                <a:spcPts val="0"/>
              </a:spcAft>
              <a:buSzPts val="1100"/>
              <a:buNone/>
            </a:pPr>
            <a:r>
              <a:rPr lang="en-US" dirty="0"/>
              <a:t>• Adopt a Secure Coding Standard - Handle all exceptions</a:t>
            </a: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rPr>
              <a:t>We have different coding standards. Below are the 10 coding standards.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rPr>
              <a:t>Data Type</a:t>
            </a:r>
            <a:r>
              <a:rPr lang="en-US" sz="1800" dirty="0">
                <a:effectLst/>
                <a:latin typeface="Times New Roman" panose="02020603050405020304" pitchFamily="18" charset="0"/>
                <a:ea typeface="Calibri" panose="020F0502020204030204" pitchFamily="34" charset="0"/>
              </a:rPr>
              <a:t> - Obey the one-definition rule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rPr>
              <a:t>Data Value</a:t>
            </a:r>
            <a:r>
              <a:rPr lang="en-US" sz="1800" dirty="0">
                <a:effectLst/>
                <a:latin typeface="Times New Roman" panose="02020603050405020304" pitchFamily="18" charset="0"/>
                <a:ea typeface="Calibri" panose="020F0502020204030204" pitchFamily="34" charset="0"/>
              </a:rPr>
              <a:t> - Do not cast to an out-of-range enumeration value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rPr>
              <a:t>String Correctness</a:t>
            </a:r>
            <a:r>
              <a:rPr lang="en-US" sz="1800" dirty="0">
                <a:effectLst/>
                <a:latin typeface="Times New Roman" panose="02020603050405020304" pitchFamily="18" charset="0"/>
                <a:ea typeface="Calibri" panose="020F0502020204030204" pitchFamily="34" charset="0"/>
              </a:rPr>
              <a:t> - Do not attempt to create a std::string from a null pointer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rPr>
              <a:t>SQL Injection</a:t>
            </a:r>
            <a:r>
              <a:rPr lang="en-US" sz="1800" dirty="0">
                <a:effectLst/>
                <a:latin typeface="Times New Roman" panose="02020603050405020304" pitchFamily="18"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rPr>
              <a:t>Memory</a:t>
            </a:r>
            <a:r>
              <a:rPr lang="en-US" sz="1800" dirty="0">
                <a:effectLst/>
                <a:latin typeface="Times New Roman" panose="02020603050405020304" pitchFamily="18" charset="0"/>
                <a:ea typeface="Calibri" panose="020F0502020204030204" pitchFamily="34" charset="0"/>
              </a:rPr>
              <a:t> </a:t>
            </a:r>
            <a:r>
              <a:rPr lang="en-US" sz="1800" b="1" dirty="0">
                <a:effectLst/>
                <a:latin typeface="Times New Roman" panose="02020603050405020304" pitchFamily="18" charset="0"/>
                <a:ea typeface="Calibri" panose="020F0502020204030204" pitchFamily="34" charset="0"/>
              </a:rPr>
              <a:t>Protection</a:t>
            </a:r>
            <a:r>
              <a:rPr lang="en-US" sz="1800" dirty="0">
                <a:effectLst/>
                <a:latin typeface="Times New Roman" panose="02020603050405020304" pitchFamily="18" charset="0"/>
                <a:ea typeface="Calibri" panose="020F0502020204030204" pitchFamily="34" charset="0"/>
              </a:rPr>
              <a:t> - Do not call a deallocation function on anything other than </a:t>
            </a:r>
            <a:r>
              <a:rPr lang="en-US" sz="1800" dirty="0" err="1">
                <a:effectLst/>
                <a:latin typeface="Times New Roman" panose="02020603050405020304" pitchFamily="18" charset="0"/>
                <a:ea typeface="Calibri" panose="020F0502020204030204" pitchFamily="34" charset="0"/>
              </a:rPr>
              <a:t>nullptr</a:t>
            </a:r>
            <a:r>
              <a:rPr lang="en-US" sz="1800" dirty="0">
                <a:effectLst/>
                <a:latin typeface="Times New Roman" panose="02020603050405020304" pitchFamily="18" charset="0"/>
                <a:ea typeface="Calibri" panose="020F0502020204030204" pitchFamily="34" charset="0"/>
              </a:rPr>
              <a:t>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rPr>
              <a:t>Assertions</a:t>
            </a:r>
            <a:r>
              <a:rPr lang="en-US" sz="1800" dirty="0">
                <a:effectLst/>
                <a:latin typeface="Times New Roman" panose="02020603050405020304" pitchFamily="18" charset="0"/>
                <a:ea typeface="Calibri" panose="020F0502020204030204" pitchFamily="34" charset="0"/>
              </a:rPr>
              <a:t> - Use a static assertion to test the value of a constant expression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rPr>
              <a:t>Exceptions</a:t>
            </a:r>
            <a:r>
              <a:rPr lang="en-US" sz="1800" dirty="0">
                <a:effectLst/>
                <a:latin typeface="Times New Roman" panose="02020603050405020304" pitchFamily="18" charset="0"/>
                <a:ea typeface="Calibri" panose="020F0502020204030204" pitchFamily="34" charset="0"/>
              </a:rPr>
              <a:t> - Handle all exceptions</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rPr>
              <a:t>Input Output</a:t>
            </a:r>
            <a:r>
              <a:rPr lang="en-US" sz="1800" dirty="0">
                <a:effectLst/>
                <a:latin typeface="Times New Roman" panose="02020603050405020304" pitchFamily="18" charset="0"/>
                <a:ea typeface="Calibri" panose="020F0502020204030204" pitchFamily="34" charset="0"/>
              </a:rPr>
              <a:t> - Be careful using functions that use file names for identification </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b="1" dirty="0">
                <a:effectLst/>
                <a:latin typeface="Times New Roman" panose="02020603050405020304" pitchFamily="18" charset="0"/>
                <a:ea typeface="Calibri" panose="020F0502020204030204" pitchFamily="34" charset="0"/>
              </a:rPr>
              <a:t>Namespace Modifications</a:t>
            </a:r>
            <a:r>
              <a:rPr lang="en-US" sz="1800" dirty="0">
                <a:effectLst/>
                <a:latin typeface="Times New Roman" panose="02020603050405020304" pitchFamily="18" charset="0"/>
                <a:ea typeface="Calibri" panose="020F0502020204030204" pitchFamily="34" charset="0"/>
              </a:rPr>
              <a:t>:  Do not modify standard namespaces.  New declarations in the namespace can cause undefined behavior</a:t>
            </a: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rPr>
              <a:t> </a:t>
            </a:r>
            <a:r>
              <a:rPr lang="en-US" sz="1800" b="1" dirty="0">
                <a:effectLst/>
                <a:latin typeface="Times New Roman" panose="02020603050405020304" pitchFamily="18" charset="0"/>
                <a:ea typeface="Calibri" panose="020F0502020204030204" pitchFamily="34" charset="0"/>
              </a:rPr>
              <a:t>Value Inputs</a:t>
            </a:r>
            <a:r>
              <a:rPr lang="en-US" sz="1800" dirty="0">
                <a:effectLst/>
                <a:latin typeface="Times New Roman" panose="02020603050405020304" pitchFamily="18" charset="0"/>
                <a:ea typeface="Calibri" panose="020F0502020204030204" pitchFamily="34" charset="0"/>
              </a:rPr>
              <a:t>:  Value returning functions must return a value from all code paths</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rPr>
              <a:t>I am now going to define different types of encryption policies. </a:t>
            </a:r>
            <a:endParaRPr lang="en-US" sz="1800" dirty="0">
              <a:effectLst/>
              <a:latin typeface="Calibri" panose="020F0502020204030204" pitchFamily="34" charset="0"/>
              <a:ea typeface="Calibri" panose="020F0502020204030204" pitchFamily="34" charset="0"/>
            </a:endParaRPr>
          </a:p>
          <a:p>
            <a:pPr marL="342900" marR="0" lvl="0" indent="-342900">
              <a:lnSpc>
                <a:spcPct val="107000"/>
              </a:lnSpc>
              <a:spcBef>
                <a:spcPts val="0"/>
              </a:spcBef>
              <a:spcAft>
                <a:spcPts val="0"/>
              </a:spcAft>
              <a:buFont typeface="Arial" panose="020B0604020202020204" pitchFamily="34" charset="0"/>
              <a:buChar char="•"/>
              <a:tabLst>
                <a:tab pos="457200" algn="l"/>
              </a:tabLs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Encryption in rest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Encryption for data at rest involves securely encoding data as it is written into storage and decrypting that data as it is pulled from storage for use. Using an encryption key when the data is written into storage protects it from unauthorized access. It should be used for all data of any level of sensitivity and would cause harm if accessed by unauthorized actors.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Arial" panose="020B0604020202020204" pitchFamily="34" charset="0"/>
              <a:buChar char="•"/>
              <a:tabLst>
                <a:tab pos="457200" algn="l"/>
              </a:tabLs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Encryption at Flight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Encryption of data at-flight involves securely encoding data as it is being transmitted. How you will be transferring any data will determine how to apply this encryption. Implement secure protocols when using web browsers.  When sending emails encrypt before sending and use digital signatures.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07000"/>
              </a:lnSpc>
              <a:spcBef>
                <a:spcPts val="0"/>
              </a:spcBef>
              <a:spcAft>
                <a:spcPts val="0"/>
              </a:spcAft>
              <a:buFont typeface="Arial" panose="020B0604020202020204" pitchFamily="34" charset="0"/>
              <a:buChar char="•"/>
              <a:tabLst>
                <a:tab pos="457200" algn="l"/>
              </a:tabLs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Encryption in Use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Encryption of data in-use involves protecting data as it is utilized in memory, via password protected profiles protecting the memory of each profile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lvl="0" indent="0" algn="l" rtl="0">
              <a:lnSpc>
                <a:spcPct val="100000"/>
              </a:lnSpc>
              <a:spcBef>
                <a:spcPts val="0"/>
              </a:spcBef>
              <a:spcAft>
                <a:spcPts val="0"/>
              </a:spcAft>
              <a:buSzPts val="1100"/>
              <a:buNone/>
            </a:pP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indent="0">
              <a:lnSpc>
                <a:spcPct val="107000"/>
              </a:lnSpc>
              <a:spcBef>
                <a:spcPts val="0"/>
              </a:spcBef>
              <a:spcAft>
                <a:spcPts val="800"/>
              </a:spcAft>
              <a:buNone/>
            </a:pPr>
            <a:r>
              <a:rPr lang="en-US" sz="1800" dirty="0">
                <a:effectLst/>
                <a:latin typeface="Times New Roman" panose="02020603050405020304" pitchFamily="18" charset="0"/>
                <a:ea typeface="Calibri" panose="020F0502020204030204" pitchFamily="34" charset="0"/>
              </a:rPr>
              <a:t>Now we will summarize the Triple-A policies that support authentication: </a:t>
            </a:r>
          </a:p>
          <a:p>
            <a:pPr marL="0" marR="0" indent="0">
              <a:lnSpc>
                <a:spcPct val="107000"/>
              </a:lnSpc>
              <a:spcBef>
                <a:spcPts val="0"/>
              </a:spcBef>
              <a:spcAft>
                <a:spcPts val="800"/>
              </a:spcAft>
              <a:buNone/>
            </a:pPr>
            <a:endParaRPr lang="en-US" sz="1800" dirty="0">
              <a:effectLst/>
              <a:latin typeface="Times New Roman" panose="02020603050405020304" pitchFamily="18" charset="0"/>
              <a:ea typeface="Calibri" panose="020F0502020204030204" pitchFamily="34" charset="0"/>
            </a:endParaRPr>
          </a:p>
          <a:p>
            <a:pPr marL="0" marR="0" indent="0">
              <a:lnSpc>
                <a:spcPct val="107000"/>
              </a:lnSpc>
              <a:spcBef>
                <a:spcPts val="0"/>
              </a:spcBef>
              <a:spcAft>
                <a:spcPts val="800"/>
              </a:spcAft>
              <a:buNone/>
            </a:pPr>
            <a:r>
              <a:rPr lang="en-US" sz="1800" dirty="0">
                <a:effectLst/>
                <a:latin typeface="Calibri" panose="020F0502020204030204" pitchFamily="34" charset="0"/>
                <a:ea typeface="Calibri" panose="020F0502020204030204" pitchFamily="34" charset="0"/>
              </a:rPr>
              <a:t>• </a:t>
            </a:r>
            <a:r>
              <a:rPr lang="en-US" sz="1800" b="1" u="sng" dirty="0">
                <a:effectLst/>
                <a:latin typeface="Times New Roman" panose="02020603050405020304" pitchFamily="18" charset="0"/>
                <a:ea typeface="Calibri" panose="020F0502020204030204" pitchFamily="34" charset="0"/>
              </a:rPr>
              <a:t>Authentication</a:t>
            </a:r>
            <a:r>
              <a:rPr lang="en-US" sz="1800" dirty="0">
                <a:effectLst/>
                <a:latin typeface="Times New Roman" panose="02020603050405020304" pitchFamily="18" charset="0"/>
                <a:ea typeface="Calibri" panose="020F0502020204030204" pitchFamily="34" charset="0"/>
              </a:rPr>
              <a:t> - This process used to prove who a user is, their user ID, passwords, higher-level security such as secure tokens, CAC or PIN and other dual authentication.</a:t>
            </a:r>
          </a:p>
          <a:p>
            <a:pPr marL="0" marR="0" indent="0">
              <a:lnSpc>
                <a:spcPct val="107000"/>
              </a:lnSpc>
              <a:spcBef>
                <a:spcPts val="0"/>
              </a:spcBef>
              <a:spcAft>
                <a:spcPts val="800"/>
              </a:spcAft>
              <a:buNone/>
            </a:pPr>
            <a:endParaRPr lang="en-US" sz="1800" dirty="0">
              <a:effectLst/>
              <a:latin typeface="Calibri" panose="020F0502020204030204" pitchFamily="34" charset="0"/>
              <a:ea typeface="Calibri" panose="020F0502020204030204" pitchFamily="34" charset="0"/>
            </a:endParaRPr>
          </a:p>
          <a:p>
            <a:pPr marL="0" marR="0" indent="0">
              <a:lnSpc>
                <a:spcPct val="107000"/>
              </a:lnSpc>
              <a:spcBef>
                <a:spcPts val="0"/>
              </a:spcBef>
              <a:spcAft>
                <a:spcPts val="0"/>
              </a:spcAft>
              <a:buNone/>
            </a:pPr>
            <a:r>
              <a:rPr lang="en-US" sz="1800" dirty="0">
                <a:effectLst/>
                <a:latin typeface="Times New Roman" panose="02020603050405020304" pitchFamily="18" charset="0"/>
                <a:ea typeface="Calibri" panose="020F0502020204030204" pitchFamily="34" charset="0"/>
              </a:rPr>
              <a:t>• </a:t>
            </a:r>
            <a:r>
              <a:rPr lang="en-US" sz="1800" b="1" u="sng" dirty="0">
                <a:effectLst/>
                <a:latin typeface="Times New Roman" panose="02020603050405020304" pitchFamily="18" charset="0"/>
                <a:ea typeface="Calibri" panose="020F0502020204030204" pitchFamily="34" charset="0"/>
              </a:rPr>
              <a:t>Authorization</a:t>
            </a:r>
            <a:r>
              <a:rPr lang="en-US" sz="1800" dirty="0">
                <a:effectLst/>
                <a:latin typeface="Times New Roman" panose="02020603050405020304" pitchFamily="18" charset="0"/>
                <a:ea typeface="Calibri" panose="020F0502020204030204" pitchFamily="34" charset="0"/>
              </a:rPr>
              <a:t> - Once a user is authenticated and allowed access, they are only granted specific access to parts of that system. Authorized access to certain drives, folders, programs, and other data is allowed by the system administrators</a:t>
            </a:r>
            <a:endParaRPr lang="en-US" sz="1800" dirty="0">
              <a:effectLst/>
              <a:latin typeface="Calibri" panose="020F0502020204030204" pitchFamily="34" charset="0"/>
              <a:ea typeface="Calibri" panose="020F0502020204030204" pitchFamily="34" charset="0"/>
            </a:endParaRPr>
          </a:p>
          <a:p>
            <a:pPr marL="0" lvl="0" indent="0" algn="l" rtl="0">
              <a:lnSpc>
                <a:spcPct val="100000"/>
              </a:lnSpc>
              <a:spcBef>
                <a:spcPts val="0"/>
              </a:spcBef>
              <a:spcAft>
                <a:spcPts val="0"/>
              </a:spcAft>
              <a:buSzPts val="1100"/>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Times New Roman" panose="02020603050405020304" pitchFamily="18" charset="0"/>
                <a:ea typeface="Calibri" panose="020F0502020204030204" pitchFamily="34" charset="0"/>
              </a:rPr>
              <a:t>• </a:t>
            </a:r>
            <a:r>
              <a:rPr lang="en-US" sz="1800" b="1" u="sng" dirty="0">
                <a:effectLst/>
                <a:latin typeface="Times New Roman" panose="02020603050405020304" pitchFamily="18" charset="0"/>
                <a:ea typeface="Calibri" panose="020F0502020204030204" pitchFamily="34" charset="0"/>
              </a:rPr>
              <a:t>Accounting</a:t>
            </a:r>
            <a:r>
              <a:rPr lang="en-US" sz="1800" dirty="0">
                <a:effectLst/>
                <a:latin typeface="Times New Roman" panose="02020603050405020304" pitchFamily="18" charset="0"/>
                <a:ea typeface="Calibri" panose="020F0502020204030204" pitchFamily="34" charset="0"/>
              </a:rPr>
              <a:t> - After authentication and authorization, you need to monitor and record</a:t>
            </a:r>
            <a:endParaRPr lang="en-US" sz="1800" dirty="0">
              <a:effectLst/>
              <a:latin typeface="Calibri" panose="020F0502020204030204" pitchFamily="34" charset="0"/>
              <a:ea typeface="Calibri" panose="020F0502020204030204" pitchFamily="34" charset="0"/>
            </a:endParaRPr>
          </a:p>
          <a:p>
            <a:pPr marL="0" lvl="0" indent="0" algn="l" rtl="0">
              <a:lnSpc>
                <a:spcPct val="100000"/>
              </a:lnSpc>
              <a:spcBef>
                <a:spcPts val="0"/>
              </a:spcBef>
              <a:spcAft>
                <a:spcPts val="0"/>
              </a:spcAft>
              <a:buSzPts val="1100"/>
              <a:buNone/>
            </a:pP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Times New Roman" panose="02020603050405020304" pitchFamily="18" charset="0"/>
                <a:ea typeface="Calibri" panose="020F0502020204030204" pitchFamily="34" charset="0"/>
              </a:rPr>
              <a:t>The diagram here shows the results of 13 unit tests which include google ASSERT and EXCEPT, bringing back a mix of negative and positive results.  These were created using the Google Unit Testing Framework.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dirty="0">
                <a:effectLst/>
                <a:latin typeface="Times New Roman" panose="02020603050405020304" pitchFamily="18" charset="0"/>
                <a:ea typeface="Calibri" panose="020F0502020204030204" pitchFamily="34" charset="0"/>
              </a:rPr>
              <a:t>Here we have a diagram of the automation summary, also known as the </a:t>
            </a:r>
            <a:r>
              <a:rPr lang="en-US" sz="1800" dirty="0" err="1">
                <a:effectLst/>
                <a:latin typeface="Times New Roman" panose="02020603050405020304" pitchFamily="18" charset="0"/>
                <a:ea typeface="Calibri" panose="020F0502020204030204" pitchFamily="34" charset="0"/>
              </a:rPr>
              <a:t>DevSecOps</a:t>
            </a:r>
            <a:r>
              <a:rPr lang="en-US" sz="1800" dirty="0">
                <a:effectLst/>
                <a:latin typeface="Times New Roman" panose="02020603050405020304" pitchFamily="18" charset="0"/>
                <a:ea typeface="Calibri" panose="020F0502020204030204" pitchFamily="34" charset="0"/>
              </a:rPr>
              <a:t> pipeline. </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hyperlink" Target="https://www.trendmicro.com/vinfo/us/security/news/cyber-attacks/2012-linkedin-breach-117-million-emails-and-passwords-stolen-not-6-5m" TargetMode="External"/><Relationship Id="rId3" Type="http://schemas.openxmlformats.org/officeDocument/2006/relationships/audio" Target="../media/media14.m4a"/><Relationship Id="rId7" Type="http://schemas.openxmlformats.org/officeDocument/2006/relationships/hyperlink" Target="https://www.ncsc.gov.uk/blog-post/linkedin-2012-hack-what-you-need-know" TargetMode="External"/><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hyperlink" Target="https://www.forcepoint.com/cyber-edu/defense-depth" TargetMode="External"/><Relationship Id="rId5" Type="http://schemas.openxmlformats.org/officeDocument/2006/relationships/notesSlide" Target="../notesSlides/notesSlide14.xml"/><Relationship Id="rId10" Type="http://schemas.openxmlformats.org/officeDocument/2006/relationships/image" Target="../media/image4.png"/><Relationship Id="rId4" Type="http://schemas.openxmlformats.org/officeDocument/2006/relationships/slideLayout" Target="../slideLayouts/slideLayout2.xml"/><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3.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7.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Michael Perry Clisbee</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4" name="Audio 3">
            <a:hlinkClick r:id="" action="ppaction://media"/>
            <a:extLst>
              <a:ext uri="{FF2B5EF4-FFF2-40B4-BE49-F238E27FC236}">
                <a16:creationId xmlns:a16="http://schemas.microsoft.com/office/drawing/2014/main" id="{FB5DF8D5-3C72-4602-FF5E-CEAB547E548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877"/>
    </mc:Choice>
    <mc:Fallback>
      <p:transition spd="slow" advTm="178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a:bodyPr>
          <a:lstStyle/>
          <a:p>
            <a:pPr marL="685800" lvl="1" indent="-228600">
              <a:spcBef>
                <a:spcPts val="0"/>
              </a:spcBef>
              <a:buSzPts val="2000"/>
            </a:pPr>
            <a:r>
              <a:rPr lang="en-US" sz="2800" dirty="0"/>
              <a:t>The </a:t>
            </a:r>
            <a:r>
              <a:rPr lang="en-US" sz="2800" dirty="0" err="1"/>
              <a:t>DevSecOps</a:t>
            </a:r>
            <a:r>
              <a:rPr lang="en-US" sz="2800" dirty="0"/>
              <a:t> pipeline is a secure coding method that has a continuous delivery using the security-focused software development life cycle (SDLC). This is a solid structure for the system, that goes through 6 segments to include Planning, Coding, Testing, Building, Release and Deployment.  Ensure you are testing early and often to detect any flaws and resolve them before time of release.  </a:t>
            </a:r>
          </a:p>
          <a:p>
            <a:pPr marL="457200" lvl="1" indent="0" algn="l" rtl="0">
              <a:lnSpc>
                <a:spcPct val="90000"/>
              </a:lnSpc>
              <a:spcBef>
                <a:spcPts val="0"/>
              </a:spcBef>
              <a:spcAft>
                <a:spcPts val="0"/>
              </a:spcAft>
              <a:buClr>
                <a:schemeClr val="lt1"/>
              </a:buClr>
              <a:buSzPts val="2000"/>
              <a:buNone/>
            </a:pPr>
            <a:endParaRPr lang="en-US" sz="2800" dirty="0"/>
          </a:p>
          <a:p>
            <a:pPr marL="685800" lvl="1" indent="-228600" algn="l" rtl="0">
              <a:lnSpc>
                <a:spcPct val="90000"/>
              </a:lnSpc>
              <a:spcBef>
                <a:spcPts val="0"/>
              </a:spcBef>
              <a:spcAft>
                <a:spcPts val="0"/>
              </a:spcAft>
              <a:buClr>
                <a:schemeClr val="lt1"/>
              </a:buClr>
              <a:buSzPts val="2000"/>
              <a:buChar char="•"/>
            </a:pPr>
            <a:r>
              <a:rPr lang="en-US" sz="2800" dirty="0"/>
              <a:t>Application tool:  DAST:  Dynamic Application Security Tool.  This analyzes applications while they run, breaks encryption from the outside and verifies permissions.  </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9FA2B1C6-A87B-3D5C-0F57-13CB1CBF2C3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816"/>
    </mc:Choice>
    <mc:Fallback>
      <p:transition spd="slow" advTm="428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lt1"/>
              </a:buClr>
              <a:buSzPts val="2000"/>
              <a:buChar char="•"/>
            </a:pPr>
            <a:r>
              <a:rPr lang="en-US" sz="3200" dirty="0"/>
              <a:t>There is no such thing as 100% secure code but adopting secure coding practices removes common vulnerabilities.  As well, priming your security policy at the start will reduce long term hazards and costs. Always remain vigilant in the assumption that all systems have implied threats and flaws to be identified.  Continuous personnel training is essential in staying ahead of the issues that are ever evolving.  </a:t>
            </a:r>
            <a:endParaRPr sz="3200"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229D60E0-883D-B69E-A322-098A9F9C60B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1680"/>
    </mc:Choice>
    <mc:Fallback>
      <p:transition spd="slow" advTm="31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000" dirty="0"/>
              <a:t>All security policies can contain gaps.  The key is to identify all possible avenues of attack approach and use that as you baseline for security creation.  </a:t>
            </a:r>
          </a:p>
          <a:p>
            <a:pPr marL="1143000" lvl="2" indent="-228600" algn="l" rtl="0">
              <a:lnSpc>
                <a:spcPct val="90000"/>
              </a:lnSpc>
              <a:spcBef>
                <a:spcPts val="0"/>
              </a:spcBef>
              <a:spcAft>
                <a:spcPts val="0"/>
              </a:spcAft>
              <a:buClr>
                <a:schemeClr val="lt1"/>
              </a:buClr>
              <a:buSzPts val="1800"/>
              <a:buChar char="•"/>
            </a:pPr>
            <a:endParaRPr lang="en-US" sz="2000" dirty="0"/>
          </a:p>
          <a:p>
            <a:pPr marL="1143000" lvl="2" indent="-228600" algn="l" rtl="0">
              <a:lnSpc>
                <a:spcPct val="90000"/>
              </a:lnSpc>
              <a:spcBef>
                <a:spcPts val="0"/>
              </a:spcBef>
              <a:spcAft>
                <a:spcPts val="0"/>
              </a:spcAft>
              <a:buClr>
                <a:schemeClr val="lt1"/>
              </a:buClr>
              <a:buSzPts val="1800"/>
              <a:buChar char="•"/>
            </a:pPr>
            <a:r>
              <a:rPr lang="en-US" sz="2000" dirty="0"/>
              <a:t>Test defenses before the breaches occur and develop a plan to respond when security fails.  </a:t>
            </a:r>
          </a:p>
          <a:p>
            <a:pPr marL="1143000" lvl="2" indent="-228600" algn="l" rtl="0">
              <a:lnSpc>
                <a:spcPct val="90000"/>
              </a:lnSpc>
              <a:spcBef>
                <a:spcPts val="0"/>
              </a:spcBef>
              <a:spcAft>
                <a:spcPts val="0"/>
              </a:spcAft>
              <a:buClr>
                <a:schemeClr val="lt1"/>
              </a:buClr>
              <a:buSzPts val="1800"/>
              <a:buChar char="•"/>
            </a:pPr>
            <a:endParaRPr sz="20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5DCE7F27-0898-75B8-33D6-15611820660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9722"/>
    </mc:Choice>
    <mc:Fallback>
      <p:transition spd="slow" advTm="179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CONCLUSIONS</a:t>
            </a:r>
            <a:endParaRPr dirty="0"/>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200"/>
              <a:buNone/>
            </a:pPr>
            <a:r>
              <a:rPr lang="en-US" dirty="0"/>
              <a:t>• In conclusion, based on the principles and standards described in this presentation it can be determined All possible avenues of attack approach have been covered to create and maintain a secure and proficient program.  A zero-trust policy will be implemented when it comes to internal and external data access throughout the company network, creating a situational awareness necessary to maintain security and privacy and to keep all sensitive information safe and secure.</a:t>
            </a: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8FB16246-7DC2-D9E8-A9FA-E3D38671925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4165"/>
    </mc:Choice>
    <mc:Fallback>
      <p:transition spd="slow" advTm="34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0" marR="0">
              <a:lnSpc>
                <a:spcPct val="200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Forcepoint (2022). </a:t>
            </a:r>
            <a:r>
              <a:rPr lang="en-US" sz="1800" i="1" dirty="0">
                <a:effectLst/>
                <a:latin typeface="Calibri" panose="020F0502020204030204" pitchFamily="34" charset="0"/>
                <a:ea typeface="Calibri" panose="020F0502020204030204" pitchFamily="34" charset="0"/>
                <a:cs typeface="Times New Roman" panose="02020603050405020304" pitchFamily="18" charset="0"/>
              </a:rPr>
              <a:t>Defense-in-Depth Defined</a:t>
            </a:r>
            <a:r>
              <a:rPr lang="en-US" sz="1800" dirty="0">
                <a:effectLst/>
                <a:latin typeface="Calibri" panose="020F0502020204030204" pitchFamily="34" charset="0"/>
                <a:ea typeface="Calibri" panose="020F0502020204030204" pitchFamily="34" charset="0"/>
                <a:cs typeface="Times New Roman" panose="02020603050405020304" pitchFamily="18" charset="0"/>
              </a:rPr>
              <a:t>. Retrieved from </a:t>
            </a:r>
            <a:r>
              <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https://www.forcepoint.com/cyber-edu/defense-depth</a:t>
            </a:r>
            <a:endParaRPr lang="en-US" sz="18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buNone/>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spcBef>
                <a:spcPts val="600"/>
              </a:spcBef>
              <a:spcAft>
                <a:spcPts val="1200"/>
              </a:spcAft>
            </a:pPr>
            <a:r>
              <a:rPr lang="en-US" sz="1800" spc="15" dirty="0">
                <a:solidFill>
                  <a:schemeClr val="bg1"/>
                </a:solidFill>
                <a:effectLst/>
                <a:latin typeface="Times New Roman" panose="02020603050405020304" pitchFamily="18" charset="0"/>
                <a:ea typeface="Times New Roman" panose="02020603050405020304" pitchFamily="18" charset="0"/>
              </a:rPr>
              <a:t>Andy (2022).  </a:t>
            </a:r>
            <a:r>
              <a:rPr lang="en-US" sz="1800" i="1" spc="15" dirty="0">
                <a:solidFill>
                  <a:schemeClr val="bg1"/>
                </a:solidFill>
                <a:effectLst/>
                <a:latin typeface="Times New Roman" panose="02020603050405020304" pitchFamily="18" charset="0"/>
                <a:ea typeface="Times New Roman" panose="02020603050405020304" pitchFamily="18" charset="0"/>
              </a:rPr>
              <a:t>LinkedIn 2012 hack:  What you need to know.  </a:t>
            </a:r>
            <a:r>
              <a:rPr lang="en-US" sz="1800" spc="15" dirty="0">
                <a:solidFill>
                  <a:schemeClr val="bg1"/>
                </a:solidFill>
                <a:effectLst/>
                <a:latin typeface="Times New Roman" panose="02020603050405020304" pitchFamily="18" charset="0"/>
                <a:ea typeface="Times New Roman" panose="02020603050405020304" pitchFamily="18" charset="0"/>
              </a:rPr>
              <a:t>Retrieved from </a:t>
            </a:r>
            <a:r>
              <a:rPr lang="en-US" sz="1800" u="sng" spc="15" dirty="0">
                <a:solidFill>
                  <a:srgbClr val="0563C1"/>
                </a:solidFill>
                <a:effectLst/>
                <a:latin typeface="Times New Roman" panose="02020603050405020304" pitchFamily="18" charset="0"/>
                <a:ea typeface="Times New Roman" panose="02020603050405020304" pitchFamily="18" charset="0"/>
                <a:hlinkClick r:id="rId7"/>
              </a:rPr>
              <a:t>https://www.ncsc.gov.uk/blog-post/linkedin-2012-hack-what-you-need-know</a:t>
            </a:r>
            <a:endParaRPr lang="en-US" sz="1800" u="sng" spc="15" dirty="0">
              <a:solidFill>
                <a:srgbClr val="0563C1"/>
              </a:solidFill>
              <a:effectLst/>
              <a:latin typeface="Times New Roman" panose="02020603050405020304" pitchFamily="18" charset="0"/>
              <a:ea typeface="Times New Roman" panose="02020603050405020304" pitchFamily="18" charset="0"/>
            </a:endParaRPr>
          </a:p>
          <a:p>
            <a:pPr marL="0" marR="0" indent="0">
              <a:spcBef>
                <a:spcPts val="600"/>
              </a:spcBef>
              <a:spcAft>
                <a:spcPts val="1200"/>
              </a:spcAft>
              <a:buNone/>
            </a:pPr>
            <a:endParaRPr lang="en-US" sz="1800" u="sng" spc="15" dirty="0">
              <a:solidFill>
                <a:srgbClr val="0563C1"/>
              </a:solidFill>
              <a:effectLst/>
              <a:latin typeface="Times New Roman" panose="02020603050405020304" pitchFamily="18" charset="0"/>
              <a:ea typeface="Times New Roman" panose="02020603050405020304" pitchFamily="18" charset="0"/>
            </a:endParaRPr>
          </a:p>
          <a:p>
            <a:pPr marL="0">
              <a:spcBef>
                <a:spcPts val="600"/>
              </a:spcBef>
              <a:spcAft>
                <a:spcPts val="1200"/>
              </a:spcAft>
            </a:pPr>
            <a:r>
              <a:rPr lang="en-US" sz="1800" spc="15" dirty="0">
                <a:solidFill>
                  <a:schemeClr val="bg1"/>
                </a:solidFill>
                <a:effectLst/>
                <a:latin typeface="Times New Roman" panose="02020603050405020304" pitchFamily="18" charset="0"/>
                <a:ea typeface="Times New Roman" panose="02020603050405020304" pitchFamily="18" charset="0"/>
              </a:rPr>
              <a:t>TrendMicro (2022). </a:t>
            </a:r>
            <a:r>
              <a:rPr lang="en-US" sz="1800" i="1" spc="15" dirty="0">
                <a:solidFill>
                  <a:schemeClr val="bg1"/>
                </a:solidFill>
                <a:effectLst/>
                <a:latin typeface="Times New Roman" panose="02020603050405020304" pitchFamily="18" charset="0"/>
                <a:ea typeface="Times New Roman" panose="02020603050405020304" pitchFamily="18" charset="0"/>
              </a:rPr>
              <a:t>2012 LinkedIn Breach had 117 Million Emails and Passwords Stolen.  </a:t>
            </a:r>
            <a:r>
              <a:rPr lang="en-US" sz="1800" spc="15" dirty="0">
                <a:solidFill>
                  <a:schemeClr val="bg1"/>
                </a:solidFill>
                <a:effectLst/>
                <a:latin typeface="Times New Roman" panose="02020603050405020304" pitchFamily="18" charset="0"/>
                <a:ea typeface="Times New Roman" panose="02020603050405020304" pitchFamily="18" charset="0"/>
              </a:rPr>
              <a:t>Retrieved from </a:t>
            </a:r>
            <a:r>
              <a:rPr lang="en-US" sz="1800" u="sng" spc="15" dirty="0">
                <a:solidFill>
                  <a:srgbClr val="0563C1"/>
                </a:solidFill>
                <a:effectLst/>
                <a:latin typeface="Times New Roman" panose="02020603050405020304" pitchFamily="18" charset="0"/>
                <a:ea typeface="Times New Roman" panose="02020603050405020304" pitchFamily="18" charset="0"/>
                <a:hlinkClick r:id="rId8"/>
              </a:rPr>
              <a:t>https://www.trendmicro.com/vinfo/us/security/news/cyber-attacks/2012-linkedin-breach-117-million-emails-and-passwords-stolen-not-6-5m</a:t>
            </a:r>
            <a:endParaRPr lang="en-US" sz="1800" dirty="0">
              <a:effectLst/>
              <a:latin typeface="Times New Roman" panose="02020603050405020304" pitchFamily="18" charset="0"/>
              <a:ea typeface="Times New Roman" panose="02020603050405020304" pitchFamily="18" charset="0"/>
            </a:endParaRPr>
          </a:p>
          <a:p>
            <a:pPr marL="0" marR="0" indent="0">
              <a:spcBef>
                <a:spcPts val="600"/>
              </a:spcBef>
              <a:spcAft>
                <a:spcPts val="1200"/>
              </a:spcAft>
              <a:buNone/>
            </a:pPr>
            <a:endParaRPr lang="en-US" sz="1800" dirty="0">
              <a:effectLst/>
              <a:latin typeface="Times New Roman" panose="02020603050405020304" pitchFamily="18" charset="0"/>
              <a:ea typeface="Times New Roman" panose="02020603050405020304" pitchFamily="18" charset="0"/>
            </a:endParaRPr>
          </a:p>
          <a:p>
            <a:pPr marL="0" lvl="0" indent="0" algn="l" rtl="0">
              <a:lnSpc>
                <a:spcPct val="90000"/>
              </a:lnSpc>
              <a:spcBef>
                <a:spcPts val="0"/>
              </a:spcBef>
              <a:spcAft>
                <a:spcPts val="0"/>
              </a:spcAft>
              <a:buClr>
                <a:schemeClr val="lt1"/>
              </a:buClr>
              <a:buSzPts val="2200"/>
              <a:buNone/>
            </a:pPr>
            <a:endParaRPr dirty="0"/>
          </a:p>
        </p:txBody>
      </p:sp>
      <p:pic>
        <p:nvPicPr>
          <p:cNvPr id="239" name="Google Shape;239;p14" descr="Green Pace logo"/>
          <p:cNvPicPr preferRelativeResize="0"/>
          <p:nvPr/>
        </p:nvPicPr>
        <p:blipFill>
          <a:blip r:embed="rId9">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74997A37-6BD4-69EA-14EF-EF816DE4417F}"/>
              </a:ext>
            </a:extLst>
          </p:cNvPr>
          <p:cNvPicPr>
            <a:picLocks noChangeAspect="1"/>
          </p:cNvPicPr>
          <p:nvPr>
            <a:audioFile r:link="rId3"/>
            <p:extLst>
              <p:ext uri="{DAA4B4D4-6D71-4841-9C94-3DE7FCFB9230}">
                <p14:media xmlns:p14="http://schemas.microsoft.com/office/powerpoint/2010/main" r:embed="rId2"/>
              </p:ext>
            </p:extLst>
          </p:nvPr>
        </p:nvPicPr>
        <p:blipFill>
          <a:blip r:embed="rId10"/>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845"/>
    </mc:Choice>
    <mc:Fallback>
      <p:transition spd="slow" advTm="78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268249"/>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706974" y="1416401"/>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Defense in Depth (</a:t>
            </a:r>
            <a:r>
              <a:rPr lang="en-US" dirty="0" err="1"/>
              <a:t>DiD</a:t>
            </a:r>
            <a:r>
              <a:rPr lang="en-US" dirty="0"/>
              <a:t>) is a cybersecurity concept that involves constructing layers upon integrated layers of defensive mechanisms to protect sensitive data and information, as seen in the chart below.  The proposed security policy will break down how to apply this concept.</a:t>
            </a: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8C05F7AD-A1E1-9F6A-CFE8-53A8EF7294BA}"/>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3200"/>
    </mc:Choice>
    <mc:Fallback>
      <p:transition spd="slow" advTm="43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fontScale="92500" lnSpcReduction="10000"/>
          </a:bodyPr>
          <a:lstStyle/>
          <a:p>
            <a:pPr marL="228600" lvl="0" indent="0" algn="l" rtl="0">
              <a:lnSpc>
                <a:spcPct val="107916"/>
              </a:lnSpc>
              <a:spcBef>
                <a:spcPts val="0"/>
              </a:spcBef>
              <a:spcAft>
                <a:spcPts val="0"/>
              </a:spcAft>
              <a:buSzPts val="1800"/>
              <a:buNone/>
            </a:pPr>
            <a:r>
              <a:rPr lang="en-US" sz="2000" dirty="0">
                <a:solidFill>
                  <a:srgbClr val="FFFFFF"/>
                </a:solidFill>
              </a:rPr>
              <a:t>Each Secure Coding </a:t>
            </a:r>
          </a:p>
          <a:p>
            <a:pPr marL="228600" lvl="0" indent="0" algn="l" rtl="0">
              <a:lnSpc>
                <a:spcPct val="107916"/>
              </a:lnSpc>
              <a:spcBef>
                <a:spcPts val="0"/>
              </a:spcBef>
              <a:spcAft>
                <a:spcPts val="0"/>
              </a:spcAft>
              <a:buSzPts val="1800"/>
              <a:buNone/>
            </a:pPr>
            <a:r>
              <a:rPr lang="en-US" sz="2000" dirty="0">
                <a:solidFill>
                  <a:srgbClr val="FFFFFF"/>
                </a:solidFill>
              </a:rPr>
              <a:t>standard has </a:t>
            </a:r>
          </a:p>
          <a:p>
            <a:pPr marL="228600" lvl="0" indent="0" algn="l" rtl="0">
              <a:lnSpc>
                <a:spcPct val="107916"/>
              </a:lnSpc>
              <a:spcBef>
                <a:spcPts val="0"/>
              </a:spcBef>
              <a:spcAft>
                <a:spcPts val="0"/>
              </a:spcAft>
              <a:buSzPts val="1800"/>
              <a:buNone/>
            </a:pPr>
            <a:r>
              <a:rPr lang="en-US" sz="2000" dirty="0">
                <a:solidFill>
                  <a:srgbClr val="FFFFFF"/>
                </a:solidFill>
              </a:rPr>
              <a:t>different</a:t>
            </a:r>
          </a:p>
          <a:p>
            <a:pPr marL="228600" lvl="0" indent="0" algn="l" rtl="0">
              <a:lnSpc>
                <a:spcPct val="107916"/>
              </a:lnSpc>
              <a:spcBef>
                <a:spcPts val="0"/>
              </a:spcBef>
              <a:spcAft>
                <a:spcPts val="0"/>
              </a:spcAft>
              <a:buSzPts val="1800"/>
              <a:buNone/>
            </a:pPr>
            <a:r>
              <a:rPr lang="en-US" sz="2000" dirty="0">
                <a:solidFill>
                  <a:srgbClr val="FFFFFF"/>
                </a:solidFill>
              </a:rPr>
              <a:t>levels of </a:t>
            </a:r>
          </a:p>
          <a:p>
            <a:pPr marL="228600" lvl="0" indent="0" algn="l" rtl="0">
              <a:lnSpc>
                <a:spcPct val="107916"/>
              </a:lnSpc>
              <a:spcBef>
                <a:spcPts val="0"/>
              </a:spcBef>
              <a:spcAft>
                <a:spcPts val="0"/>
              </a:spcAft>
              <a:buSzPts val="1800"/>
              <a:buNone/>
            </a:pPr>
            <a:r>
              <a:rPr lang="en-US" sz="2000" dirty="0">
                <a:solidFill>
                  <a:srgbClr val="FFFFFF"/>
                </a:solidFill>
              </a:rPr>
              <a:t>Threat severity to </a:t>
            </a:r>
          </a:p>
          <a:p>
            <a:pPr marL="228600" lvl="0" indent="0" algn="l" rtl="0">
              <a:lnSpc>
                <a:spcPct val="107916"/>
              </a:lnSpc>
              <a:spcBef>
                <a:spcPts val="0"/>
              </a:spcBef>
              <a:spcAft>
                <a:spcPts val="0"/>
              </a:spcAft>
              <a:buSzPts val="1800"/>
              <a:buNone/>
            </a:pPr>
            <a:r>
              <a:rPr lang="en-US" sz="2000" dirty="0">
                <a:solidFill>
                  <a:srgbClr val="FFFFFF"/>
                </a:solidFill>
              </a:rPr>
              <a:t>measure the </a:t>
            </a:r>
          </a:p>
          <a:p>
            <a:pPr marL="228600" lvl="0" indent="0" algn="l" rtl="0">
              <a:lnSpc>
                <a:spcPct val="107916"/>
              </a:lnSpc>
              <a:spcBef>
                <a:spcPts val="0"/>
              </a:spcBef>
              <a:spcAft>
                <a:spcPts val="0"/>
              </a:spcAft>
              <a:buSzPts val="1800"/>
              <a:buNone/>
            </a:pPr>
            <a:r>
              <a:rPr lang="en-US" sz="2000" dirty="0">
                <a:solidFill>
                  <a:srgbClr val="FFFFFF"/>
                </a:solidFill>
              </a:rPr>
              <a:t>Remediation cost of that  </a:t>
            </a:r>
          </a:p>
          <a:p>
            <a:pPr marL="228600" lvl="0" indent="0" algn="l" rtl="0">
              <a:lnSpc>
                <a:spcPct val="107916"/>
              </a:lnSpc>
              <a:spcBef>
                <a:spcPts val="0"/>
              </a:spcBef>
              <a:spcAft>
                <a:spcPts val="0"/>
              </a:spcAft>
              <a:buSzPts val="1800"/>
              <a:buNone/>
            </a:pPr>
            <a:r>
              <a:rPr lang="en-US" sz="2000" dirty="0">
                <a:solidFill>
                  <a:srgbClr val="FFFFFF"/>
                </a:solidFill>
              </a:rPr>
              <a:t>standard. Here </a:t>
            </a:r>
          </a:p>
          <a:p>
            <a:pPr marL="228600" lvl="0" indent="0" algn="l" rtl="0">
              <a:lnSpc>
                <a:spcPct val="107916"/>
              </a:lnSpc>
              <a:spcBef>
                <a:spcPts val="0"/>
              </a:spcBef>
              <a:spcAft>
                <a:spcPts val="0"/>
              </a:spcAft>
              <a:buSzPts val="1800"/>
              <a:buNone/>
            </a:pPr>
            <a:r>
              <a:rPr lang="en-US" sz="2000" dirty="0">
                <a:solidFill>
                  <a:srgbClr val="FFFFFF"/>
                </a:solidFill>
              </a:rPr>
              <a:t>is a chart to </a:t>
            </a:r>
          </a:p>
          <a:p>
            <a:pPr marL="228600" lvl="0" indent="0" algn="l" rtl="0">
              <a:lnSpc>
                <a:spcPct val="107916"/>
              </a:lnSpc>
              <a:spcBef>
                <a:spcPts val="0"/>
              </a:spcBef>
              <a:spcAft>
                <a:spcPts val="0"/>
              </a:spcAft>
              <a:buSzPts val="1800"/>
              <a:buNone/>
            </a:pPr>
            <a:r>
              <a:rPr lang="en-US" sz="2000" dirty="0">
                <a:solidFill>
                  <a:srgbClr val="FFFFFF"/>
                </a:solidFill>
              </a:rPr>
              <a:t>prioritize those </a:t>
            </a:r>
          </a:p>
          <a:p>
            <a:pPr marL="228600" lvl="0" indent="0" algn="l" rtl="0">
              <a:lnSpc>
                <a:spcPct val="107916"/>
              </a:lnSpc>
              <a:spcBef>
                <a:spcPts val="0"/>
              </a:spcBef>
              <a:spcAft>
                <a:spcPts val="0"/>
              </a:spcAft>
              <a:buSzPts val="1800"/>
              <a:buNone/>
            </a:pPr>
            <a:r>
              <a:rPr lang="en-US" sz="2000" dirty="0">
                <a:solidFill>
                  <a:srgbClr val="FFFFFF"/>
                </a:solidFill>
              </a:rPr>
              <a:t>levels.</a:t>
            </a:r>
            <a:endParaRPr dirty="0"/>
          </a:p>
        </p:txBody>
      </p:sp>
      <p:graphicFrame>
        <p:nvGraphicFramePr>
          <p:cNvPr id="161" name="Google Shape;161;p4" descr="Alt text required"/>
          <p:cNvGraphicFramePr/>
          <p:nvPr>
            <p:extLst>
              <p:ext uri="{D42A27DB-BD31-4B8C-83A1-F6EECF244321}">
                <p14:modId xmlns:p14="http://schemas.microsoft.com/office/powerpoint/2010/main" val="3789146251"/>
              </p:ext>
            </p:extLst>
          </p:nvPr>
        </p:nvGraphicFramePr>
        <p:xfrm>
          <a:off x="3171900" y="2561050"/>
          <a:ext cx="7835225" cy="402481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b="1" u="sng" strike="noStrike" cap="none" dirty="0">
                          <a:solidFill>
                            <a:srgbClr val="FFD966"/>
                          </a:solidFill>
                        </a:rPr>
                        <a:t>Likely</a:t>
                      </a:r>
                      <a:endParaRPr sz="1400" b="1" u="sng"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SQL Injection</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Namespace Modifications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Memory Protection</a:t>
                      </a:r>
                      <a:endParaRPr lang="en-US"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b="1" u="sng" strike="noStrike" cap="none" dirty="0">
                          <a:solidFill>
                            <a:srgbClr val="FFD966"/>
                          </a:solidFill>
                        </a:rPr>
                        <a:t>Priority</a:t>
                      </a:r>
                      <a:endParaRPr sz="1400" b="1" u="sng"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Value Inputs</a:t>
                      </a:r>
                      <a:endParaRPr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b="1" u="sng" strike="noStrike" cap="none" dirty="0">
                          <a:solidFill>
                            <a:srgbClr val="FFD966"/>
                          </a:solidFill>
                        </a:rPr>
                        <a:t>Low priority</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r>
                        <a:rPr lang="en-US" sz="2000" u="none" strike="noStrike" cap="none" dirty="0">
                          <a:solidFill>
                            <a:srgbClr val="FFD966"/>
                          </a:solidFill>
                        </a:rPr>
                        <a:t>Data Type</a:t>
                      </a:r>
                      <a:endParaRPr lang="en-US" sz="2000" u="none" strike="noStrike" cap="none" dirty="0"/>
                    </a:p>
                    <a:p>
                      <a:pPr marL="0" marR="0" lvl="0" indent="0" algn="ctr" rtl="0">
                        <a:lnSpc>
                          <a:spcPct val="100000"/>
                        </a:lnSpc>
                        <a:spcBef>
                          <a:spcPts val="0"/>
                        </a:spcBef>
                        <a:spcAft>
                          <a:spcPts val="0"/>
                        </a:spcAft>
                        <a:buClr>
                          <a:srgbClr val="000000"/>
                        </a:buClr>
                        <a:buSzPts val="3600"/>
                        <a:buFont typeface="Arial"/>
                        <a:buNone/>
                      </a:pPr>
                      <a:endParaRPr sz="1400" b="1" u="sng"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b="1" u="sng" strike="noStrike" cap="none" dirty="0">
                          <a:solidFill>
                            <a:srgbClr val="FFD966"/>
                          </a:solidFill>
                        </a:rPr>
                        <a:t>Unlikely</a:t>
                      </a:r>
                      <a:endParaRPr sz="1400" b="1" u="sng"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Data Values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String Correctness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Assertions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Exceptions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rgbClr val="FFD966"/>
                          </a:solidFill>
                        </a:rPr>
                        <a:t>Input Output</a:t>
                      </a:r>
                      <a:endParaRPr sz="20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E2F663F-F4EF-7AC7-C13E-3CD794FBA53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3845"/>
    </mc:Choice>
    <mc:Fallback>
      <p:transition spd="slow" advTm="338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1. Validate Input Data (Data Type)</a:t>
            </a:r>
          </a:p>
          <a:p>
            <a:pPr marL="228600" lvl="0" indent="-228600" algn="l" rtl="0">
              <a:lnSpc>
                <a:spcPct val="90000"/>
              </a:lnSpc>
              <a:spcBef>
                <a:spcPts val="0"/>
              </a:spcBef>
              <a:spcAft>
                <a:spcPts val="0"/>
              </a:spcAft>
              <a:buClr>
                <a:schemeClr val="lt1"/>
              </a:buClr>
              <a:buSzPts val="2200"/>
              <a:buChar char="•"/>
            </a:pPr>
            <a:r>
              <a:rPr lang="en-US" dirty="0"/>
              <a:t>2. Heed Compiler Warnings (Data Value)</a:t>
            </a:r>
          </a:p>
          <a:p>
            <a:pPr marL="228600" lvl="0" indent="-228600" algn="l" rtl="0">
              <a:lnSpc>
                <a:spcPct val="90000"/>
              </a:lnSpc>
              <a:spcBef>
                <a:spcPts val="0"/>
              </a:spcBef>
              <a:spcAft>
                <a:spcPts val="0"/>
              </a:spcAft>
              <a:buClr>
                <a:schemeClr val="lt1"/>
              </a:buClr>
              <a:buSzPts val="2200"/>
              <a:buChar char="•"/>
            </a:pPr>
            <a:r>
              <a:rPr lang="en-US" dirty="0"/>
              <a:t>3. Architect and Design for Security Policies. (String Correctness)</a:t>
            </a:r>
          </a:p>
          <a:p>
            <a:pPr marL="228600" lvl="0" indent="-228600" algn="l" rtl="0">
              <a:lnSpc>
                <a:spcPct val="90000"/>
              </a:lnSpc>
              <a:spcBef>
                <a:spcPts val="0"/>
              </a:spcBef>
              <a:spcAft>
                <a:spcPts val="0"/>
              </a:spcAft>
              <a:buClr>
                <a:schemeClr val="lt1"/>
              </a:buClr>
              <a:buSzPts val="2200"/>
              <a:buChar char="•"/>
            </a:pPr>
            <a:r>
              <a:rPr lang="en-US" dirty="0"/>
              <a:t>4. Keep it Simple (SQL Injection)</a:t>
            </a:r>
          </a:p>
          <a:p>
            <a:pPr marL="228600" lvl="0" indent="-228600" algn="l" rtl="0">
              <a:lnSpc>
                <a:spcPct val="90000"/>
              </a:lnSpc>
              <a:spcBef>
                <a:spcPts val="0"/>
              </a:spcBef>
              <a:spcAft>
                <a:spcPts val="0"/>
              </a:spcAft>
              <a:buClr>
                <a:schemeClr val="lt1"/>
              </a:buClr>
              <a:buSzPts val="2200"/>
              <a:buChar char="•"/>
            </a:pPr>
            <a:r>
              <a:rPr lang="en-US" dirty="0"/>
              <a:t>5. Default Deny (memory Protections)</a:t>
            </a:r>
          </a:p>
          <a:p>
            <a:pPr marL="228600" lvl="0" indent="-228600" algn="l" rtl="0">
              <a:lnSpc>
                <a:spcPct val="90000"/>
              </a:lnSpc>
              <a:spcBef>
                <a:spcPts val="0"/>
              </a:spcBef>
              <a:spcAft>
                <a:spcPts val="0"/>
              </a:spcAft>
              <a:buClr>
                <a:schemeClr val="lt1"/>
              </a:buClr>
              <a:buSzPts val="2200"/>
              <a:buChar char="•"/>
            </a:pPr>
            <a:r>
              <a:rPr lang="en-US" dirty="0"/>
              <a:t>6. Adhere to the Principle of Least Privilege (Assertions)</a:t>
            </a:r>
          </a:p>
          <a:p>
            <a:pPr marL="228600" lvl="0" indent="-228600" algn="l" rtl="0">
              <a:lnSpc>
                <a:spcPct val="90000"/>
              </a:lnSpc>
              <a:spcBef>
                <a:spcPts val="0"/>
              </a:spcBef>
              <a:spcAft>
                <a:spcPts val="0"/>
              </a:spcAft>
              <a:buClr>
                <a:schemeClr val="lt1"/>
              </a:buClr>
              <a:buSzPts val="2200"/>
              <a:buChar char="•"/>
            </a:pPr>
            <a:r>
              <a:rPr lang="en-US" dirty="0"/>
              <a:t>7. Sanitize Data Sent to Other Systems (exceptions)</a:t>
            </a:r>
          </a:p>
          <a:p>
            <a:pPr marL="228600" lvl="0" indent="-228600" algn="l" rtl="0">
              <a:lnSpc>
                <a:spcPct val="90000"/>
              </a:lnSpc>
              <a:spcBef>
                <a:spcPts val="0"/>
              </a:spcBef>
              <a:spcAft>
                <a:spcPts val="0"/>
              </a:spcAft>
              <a:buClr>
                <a:schemeClr val="lt1"/>
              </a:buClr>
              <a:buSzPts val="2200"/>
              <a:buChar char="•"/>
            </a:pPr>
            <a:r>
              <a:rPr lang="en-US" dirty="0"/>
              <a:t>8. Practice Defense in Depth (Input Output)</a:t>
            </a:r>
          </a:p>
          <a:p>
            <a:pPr marL="228600" lvl="0" indent="-228600" algn="l" rtl="0">
              <a:lnSpc>
                <a:spcPct val="90000"/>
              </a:lnSpc>
              <a:spcBef>
                <a:spcPts val="0"/>
              </a:spcBef>
              <a:spcAft>
                <a:spcPts val="0"/>
              </a:spcAft>
              <a:buClr>
                <a:schemeClr val="lt1"/>
              </a:buClr>
              <a:buSzPts val="2200"/>
              <a:buChar char="•"/>
            </a:pPr>
            <a:r>
              <a:rPr lang="en-US" dirty="0"/>
              <a:t>9. Use Effective Quality Assurance Techniques (Namespace Modifications)</a:t>
            </a:r>
          </a:p>
          <a:p>
            <a:pPr marL="228600" lvl="0" indent="-228600" algn="l" rtl="0">
              <a:lnSpc>
                <a:spcPct val="90000"/>
              </a:lnSpc>
              <a:spcBef>
                <a:spcPts val="0"/>
              </a:spcBef>
              <a:spcAft>
                <a:spcPts val="0"/>
              </a:spcAft>
              <a:buClr>
                <a:schemeClr val="lt1"/>
              </a:buClr>
              <a:buSzPts val="2200"/>
              <a:buChar char="•"/>
            </a:pPr>
            <a:r>
              <a:rPr lang="en-US" dirty="0"/>
              <a:t>10. Adopt a Secure Coding Standard (Value Inputs)</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EA38AAEB-EFA1-E1EC-7BC3-D2BD5FADD63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0032"/>
    </mc:Choice>
    <mc:Fallback>
      <p:transition spd="slow" advTm="60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1. </a:t>
            </a:r>
            <a:r>
              <a:rPr lang="en-US" sz="2000" b="1" dirty="0">
                <a:latin typeface="Century Gothic" panose="020B0502020202020204" pitchFamily="34" charset="0"/>
              </a:rPr>
              <a:t>Data Type</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Allow only enumeration values within specified parameters</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2. </a:t>
            </a:r>
            <a:r>
              <a:rPr lang="en-US" sz="2000" b="1" dirty="0">
                <a:latin typeface="Century Gothic" panose="020B0502020202020204" pitchFamily="34" charset="0"/>
              </a:rPr>
              <a:t>Data Value</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Define identifiers and valid references and pointers correctly to reduce likelihood of identifiers not defining</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3. </a:t>
            </a:r>
            <a:r>
              <a:rPr lang="en-US" sz="2000" b="1" dirty="0">
                <a:latin typeface="Century Gothic" panose="020B0502020202020204" pitchFamily="34" charset="0"/>
              </a:rPr>
              <a:t>String Correctness</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Never qualify a reference type with and const as it will result in undefined behavior. </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4. </a:t>
            </a:r>
            <a:r>
              <a:rPr lang="en-US" sz="2000" b="1" dirty="0">
                <a:latin typeface="Century Gothic" panose="020B0502020202020204" pitchFamily="34" charset="0"/>
              </a:rPr>
              <a:t>SQL Injection</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Do not store already owned pointer value in an unrelated smart pointer</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5. </a:t>
            </a:r>
            <a:r>
              <a:rPr lang="en-US" sz="2000" b="1" dirty="0">
                <a:latin typeface="Century Gothic" panose="020B0502020202020204" pitchFamily="34" charset="0"/>
              </a:rPr>
              <a:t>Memory Protection</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Properly De-allocate allocated resources</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6. </a:t>
            </a:r>
            <a:r>
              <a:rPr lang="en-US" sz="2000" b="1" dirty="0">
                <a:latin typeface="Century Gothic" panose="020B0502020202020204" pitchFamily="34" charset="0"/>
              </a:rPr>
              <a:t>Assertions</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Use static assertion to test value of a constant expression</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7. </a:t>
            </a:r>
            <a:r>
              <a:rPr lang="en-US" sz="2000" b="1" dirty="0">
                <a:latin typeface="Century Gothic" panose="020B0502020202020204" pitchFamily="34" charset="0"/>
              </a:rPr>
              <a:t>Exceptions</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Handle all exceptions thrown before main() executes</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8. </a:t>
            </a:r>
            <a:r>
              <a:rPr lang="en-US" sz="2000" b="1" dirty="0">
                <a:latin typeface="Century Gothic" panose="020B0502020202020204" pitchFamily="34" charset="0"/>
              </a:rPr>
              <a:t>Input Output</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Have a positioning call when alternating output and input from a file stream</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9. </a:t>
            </a:r>
            <a:r>
              <a:rPr lang="en-US" sz="2000" b="1" dirty="0">
                <a:latin typeface="Century Gothic" panose="020B0502020202020204" pitchFamily="34" charset="0"/>
              </a:rPr>
              <a:t>Namespace Modifications</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Do not modify standard namespaces.  New declarations in the namespace can cause undefined behavior</a:t>
            </a:r>
            <a:endParaRPr lang="en-US" sz="20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r>
              <a:rPr lang="en-US" sz="2000" dirty="0">
                <a:latin typeface="Century Gothic" panose="020B0502020202020204" pitchFamily="34" charset="0"/>
              </a:rPr>
              <a:t>10. </a:t>
            </a:r>
            <a:r>
              <a:rPr lang="en-US" sz="2000" b="1" dirty="0">
                <a:latin typeface="Century Gothic" panose="020B0502020202020204" pitchFamily="34" charset="0"/>
              </a:rPr>
              <a:t>Value Inputs</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Value returning functions must return a value from all code paths</a:t>
            </a:r>
            <a:endParaRPr lang="en-US" dirty="0">
              <a:latin typeface="Century Gothic" panose="020B0502020202020204" pitchFamily="34" charset="0"/>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2CF60B1B-CD29-5555-7671-6D0403C487B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9498"/>
    </mc:Choice>
    <mc:Fallback>
      <p:transition spd="slow" advTm="594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235200"/>
            <a:ext cx="10820400" cy="4354550"/>
          </a:xfrm>
          <a:prstGeom prst="rect">
            <a:avLst/>
          </a:prstGeom>
          <a:noFill/>
          <a:ln>
            <a:noFill/>
          </a:ln>
        </p:spPr>
        <p:txBody>
          <a:bodyPr spcFirstLastPara="1" wrap="square" lIns="91425" tIns="45700" rIns="91425" bIns="45700" anchor="t" anchorCtr="0">
            <a:normAutofit/>
          </a:bodyPr>
          <a:lstStyle/>
          <a:p>
            <a:pPr marL="228600" lvl="0" indent="-228600" rtl="0">
              <a:lnSpc>
                <a:spcPct val="90000"/>
              </a:lnSpc>
              <a:spcBef>
                <a:spcPts val="0"/>
              </a:spcBef>
              <a:spcAft>
                <a:spcPts val="0"/>
              </a:spcAft>
              <a:buClr>
                <a:schemeClr val="lt1"/>
              </a:buClr>
              <a:buSzPts val="2000"/>
              <a:buChar char="•"/>
            </a:pPr>
            <a:r>
              <a:rPr lang="en-US" sz="2000" b="1" dirty="0">
                <a:latin typeface="Century Gothic" panose="020B0502020202020204" pitchFamily="34" charset="0"/>
              </a:rPr>
              <a:t>Encryption in rest </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Encryption for data at rest involves securely encoding data as it is written into storage and decrypting that data as it is pulled from storage for use. Using an encryption key when the data is written into storage protects it from unauthorized access. It should be used for all data of any level of sensitivity and would cause harm if accessed by unauthorized actors.</a:t>
            </a:r>
          </a:p>
          <a:p>
            <a:pPr marL="228600" lvl="0" indent="-228600" rtl="0">
              <a:lnSpc>
                <a:spcPct val="90000"/>
              </a:lnSpc>
              <a:spcBef>
                <a:spcPts val="0"/>
              </a:spcBef>
              <a:spcAft>
                <a:spcPts val="0"/>
              </a:spcAft>
              <a:buClr>
                <a:schemeClr val="lt1"/>
              </a:buClr>
              <a:buSzPts val="2000"/>
              <a:buChar char="•"/>
            </a:pPr>
            <a:endParaRPr lang="en-US" sz="2000" dirty="0">
              <a:latin typeface="Century Gothic" panose="020B0502020202020204" pitchFamily="34" charset="0"/>
            </a:endParaRPr>
          </a:p>
          <a:p>
            <a:pPr marL="228600" lvl="0" indent="-228600" rtl="0">
              <a:lnSpc>
                <a:spcPct val="90000"/>
              </a:lnSpc>
              <a:spcBef>
                <a:spcPts val="0"/>
              </a:spcBef>
              <a:spcAft>
                <a:spcPts val="0"/>
              </a:spcAft>
              <a:buClr>
                <a:schemeClr val="lt1"/>
              </a:buClr>
              <a:buSzPts val="2000"/>
              <a:buChar char="•"/>
            </a:pPr>
            <a:r>
              <a:rPr lang="en-US" sz="2000" b="1" dirty="0">
                <a:latin typeface="Century Gothic" panose="020B0502020202020204" pitchFamily="34" charset="0"/>
              </a:rPr>
              <a:t>Encryption at Flight </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Encryption of data at-flight involves securely encoding data as it is being transmitted. How you will be transferring any data will determine how to apply this encryption. Implement secure protocols when using web browsers.  When sending emails encrypt before sending and use digital signatures.</a:t>
            </a:r>
          </a:p>
          <a:p>
            <a:pPr marL="228600" lvl="0" indent="-228600" rtl="0">
              <a:lnSpc>
                <a:spcPct val="90000"/>
              </a:lnSpc>
              <a:spcBef>
                <a:spcPts val="0"/>
              </a:spcBef>
              <a:spcAft>
                <a:spcPts val="0"/>
              </a:spcAft>
              <a:buClr>
                <a:schemeClr val="lt1"/>
              </a:buClr>
              <a:buSzPts val="2000"/>
              <a:buChar char="•"/>
            </a:pPr>
            <a:endParaRPr lang="en-US" sz="2000" dirty="0">
              <a:latin typeface="Century Gothic" panose="020B0502020202020204" pitchFamily="34" charset="0"/>
            </a:endParaRPr>
          </a:p>
          <a:p>
            <a:pPr marL="228600" lvl="0" indent="-228600" rtl="0">
              <a:lnSpc>
                <a:spcPct val="90000"/>
              </a:lnSpc>
              <a:spcBef>
                <a:spcPts val="0"/>
              </a:spcBef>
              <a:spcAft>
                <a:spcPts val="0"/>
              </a:spcAft>
              <a:buClr>
                <a:schemeClr val="lt1"/>
              </a:buClr>
              <a:buSzPts val="2000"/>
              <a:buChar char="•"/>
            </a:pPr>
            <a:r>
              <a:rPr lang="en-US" sz="2000" b="1" dirty="0">
                <a:latin typeface="Century Gothic" panose="020B0502020202020204" pitchFamily="34" charset="0"/>
              </a:rPr>
              <a:t>Encryption in Use </a:t>
            </a:r>
            <a:r>
              <a:rPr lang="en-US" sz="2000" dirty="0">
                <a:latin typeface="Century Gothic" panose="020B0502020202020204" pitchFamily="34" charset="0"/>
              </a:rPr>
              <a:t>- </a:t>
            </a:r>
            <a:r>
              <a:rPr lang="en-US" sz="1800" dirty="0">
                <a:effectLst/>
                <a:latin typeface="Century Gothic" panose="020B0502020202020204" pitchFamily="34" charset="0"/>
                <a:ea typeface="Calibri" panose="020F0502020204030204" pitchFamily="34" charset="0"/>
              </a:rPr>
              <a:t>Encryption of data in-use involves protecting data as it is utilized in memory, via password protected profiles protecting the memory of each profile </a:t>
            </a:r>
            <a:endParaRPr dirty="0">
              <a:latin typeface="Century Gothic" panose="020B0502020202020204" pitchFamily="34" charset="0"/>
            </a:endParaRPr>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60E16EC-EE94-6303-ABF0-9EE6B0856F9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3845"/>
    </mc:Choice>
    <mc:Fallback>
      <p:transition spd="slow" advTm="538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a:bodyPr>
          <a:lstStyle/>
          <a:p>
            <a:pPr marL="0" lvl="0" indent="0" algn="l" rtl="0">
              <a:lnSpc>
                <a:spcPct val="90000"/>
              </a:lnSpc>
              <a:spcBef>
                <a:spcPts val="0"/>
              </a:spcBef>
              <a:spcAft>
                <a:spcPts val="0"/>
              </a:spcAft>
              <a:buClr>
                <a:schemeClr val="lt1"/>
              </a:buClr>
              <a:buSzPts val="2400"/>
              <a:buNone/>
            </a:pPr>
            <a:r>
              <a:rPr lang="en-US" sz="2800" dirty="0">
                <a:latin typeface="Century Gothic" panose="020B0502020202020204" pitchFamily="34" charset="0"/>
              </a:rPr>
              <a:t>• </a:t>
            </a:r>
            <a:r>
              <a:rPr lang="en-US" sz="2800" b="1" u="sng" dirty="0">
                <a:latin typeface="Century Gothic" panose="020B0502020202020204" pitchFamily="34" charset="0"/>
              </a:rPr>
              <a:t>Authentication</a:t>
            </a:r>
            <a:r>
              <a:rPr lang="en-US" sz="2800" dirty="0">
                <a:latin typeface="Century Gothic" panose="020B0502020202020204" pitchFamily="34" charset="0"/>
              </a:rPr>
              <a:t> - </a:t>
            </a:r>
            <a:r>
              <a:rPr lang="en-US" sz="2800" dirty="0">
                <a:effectLst/>
                <a:latin typeface="Century Gothic" panose="020B0502020202020204" pitchFamily="34" charset="0"/>
                <a:ea typeface="Calibri" panose="020F0502020204030204" pitchFamily="34" charset="0"/>
              </a:rPr>
              <a:t>This process used to prove who a user is, their user ID, passwords, higher-level security such as secure tokens, CAC or PIN and other dual authentication.</a:t>
            </a:r>
          </a:p>
          <a:p>
            <a:pPr marL="0" lvl="0" indent="0" algn="l" rtl="0">
              <a:lnSpc>
                <a:spcPct val="90000"/>
              </a:lnSpc>
              <a:spcBef>
                <a:spcPts val="0"/>
              </a:spcBef>
              <a:spcAft>
                <a:spcPts val="0"/>
              </a:spcAft>
              <a:buClr>
                <a:schemeClr val="lt1"/>
              </a:buClr>
              <a:buSzPts val="2400"/>
              <a:buNone/>
            </a:pPr>
            <a:endParaRPr lang="en-US" sz="2800" dirty="0">
              <a:effectLst/>
              <a:latin typeface="Century Gothic" panose="020B0502020202020204" pitchFamily="34" charset="0"/>
              <a:ea typeface="Calibri" panose="020F0502020204030204" pitchFamily="34" charset="0"/>
            </a:endParaRPr>
          </a:p>
          <a:p>
            <a:pPr marL="0" lvl="0" indent="0" algn="l" rtl="0">
              <a:lnSpc>
                <a:spcPct val="90000"/>
              </a:lnSpc>
              <a:spcBef>
                <a:spcPts val="0"/>
              </a:spcBef>
              <a:spcAft>
                <a:spcPts val="0"/>
              </a:spcAft>
              <a:buClr>
                <a:schemeClr val="lt1"/>
              </a:buClr>
              <a:buSzPts val="2400"/>
              <a:buNone/>
            </a:pPr>
            <a:r>
              <a:rPr lang="en-US" sz="2800" dirty="0">
                <a:latin typeface="Century Gothic" panose="020B0502020202020204" pitchFamily="34" charset="0"/>
              </a:rPr>
              <a:t>• </a:t>
            </a:r>
            <a:r>
              <a:rPr lang="en-US" sz="2800" b="1" u="sng" dirty="0">
                <a:latin typeface="Century Gothic" panose="020B0502020202020204" pitchFamily="34" charset="0"/>
              </a:rPr>
              <a:t>Authorization</a:t>
            </a:r>
            <a:r>
              <a:rPr lang="en-US" sz="2800" dirty="0">
                <a:latin typeface="Century Gothic" panose="020B0502020202020204" pitchFamily="34" charset="0"/>
              </a:rPr>
              <a:t> - </a:t>
            </a:r>
            <a:r>
              <a:rPr lang="en-US" sz="2800" dirty="0">
                <a:effectLst/>
                <a:latin typeface="Century Gothic" panose="020B0502020202020204" pitchFamily="34" charset="0"/>
                <a:ea typeface="Calibri" panose="020F0502020204030204" pitchFamily="34" charset="0"/>
              </a:rPr>
              <a:t>Once a user is authenticated and allowed access, they are only granted specific access to parts of that system. Authorized access to certain drives, folders, programs, and other data is allowed by the system administrators</a:t>
            </a:r>
          </a:p>
          <a:p>
            <a:pPr marL="0" lvl="0" indent="0" algn="l" rtl="0">
              <a:lnSpc>
                <a:spcPct val="90000"/>
              </a:lnSpc>
              <a:spcBef>
                <a:spcPts val="0"/>
              </a:spcBef>
              <a:spcAft>
                <a:spcPts val="0"/>
              </a:spcAft>
              <a:buClr>
                <a:schemeClr val="lt1"/>
              </a:buClr>
              <a:buSzPts val="2400"/>
              <a:buNone/>
            </a:pPr>
            <a:endParaRPr lang="en-US" sz="2800" dirty="0">
              <a:effectLst/>
              <a:latin typeface="Century Gothic" panose="020B0502020202020204" pitchFamily="34" charset="0"/>
              <a:ea typeface="Calibri" panose="020F0502020204030204" pitchFamily="34" charset="0"/>
            </a:endParaRPr>
          </a:p>
          <a:p>
            <a:pPr marL="0" lvl="0" indent="0" algn="l" rtl="0">
              <a:lnSpc>
                <a:spcPct val="90000"/>
              </a:lnSpc>
              <a:spcBef>
                <a:spcPts val="0"/>
              </a:spcBef>
              <a:spcAft>
                <a:spcPts val="0"/>
              </a:spcAft>
              <a:buClr>
                <a:schemeClr val="lt1"/>
              </a:buClr>
              <a:buSzPts val="2400"/>
              <a:buNone/>
            </a:pPr>
            <a:r>
              <a:rPr lang="en-US" sz="2800" dirty="0">
                <a:latin typeface="Century Gothic" panose="020B0502020202020204" pitchFamily="34" charset="0"/>
              </a:rPr>
              <a:t>• </a:t>
            </a:r>
            <a:r>
              <a:rPr lang="en-US" sz="2800" b="1" u="sng" dirty="0">
                <a:latin typeface="Century Gothic" panose="020B0502020202020204" pitchFamily="34" charset="0"/>
              </a:rPr>
              <a:t>Accounting</a:t>
            </a:r>
            <a:r>
              <a:rPr lang="en-US" sz="2800" dirty="0">
                <a:latin typeface="Century Gothic" panose="020B0502020202020204" pitchFamily="34" charset="0"/>
              </a:rPr>
              <a:t> - </a:t>
            </a:r>
            <a:r>
              <a:rPr lang="en-US" sz="2800" dirty="0">
                <a:effectLst/>
                <a:latin typeface="Century Gothic" panose="020B0502020202020204" pitchFamily="34" charset="0"/>
                <a:ea typeface="Calibri" panose="020F0502020204030204" pitchFamily="34" charset="0"/>
              </a:rPr>
              <a:t>After authentication and authorization, you need to monitor and record</a:t>
            </a:r>
            <a:endParaRPr sz="2800" dirty="0">
              <a:latin typeface="Century Gothic" panose="020B0502020202020204" pitchFamily="34" charset="0"/>
            </a:endParaRP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151B8BC7-141B-6205-A1D9-002B9E915D5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2010"/>
    </mc:Choice>
    <mc:Fallback>
      <p:transition spd="slow" advTm="52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957943"/>
            <a:ext cx="2209800" cy="5260817"/>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sz="1800" dirty="0">
                <a:effectLst/>
                <a:latin typeface="Calibri" panose="020F0502020204030204" pitchFamily="34" charset="0"/>
                <a:ea typeface="Calibri" panose="020F0502020204030204" pitchFamily="34" charset="0"/>
                <a:cs typeface="Times New Roman" panose="02020603050405020304" pitchFamily="18" charset="0"/>
              </a:rPr>
              <a:t>13 unit tests were created using the Google unit testing framework.  All test names reflect the purpose of the test.  As well, Google ASSERT and EXCEPT were used as opposed to C++ assert /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static_assert</a:t>
            </a:r>
            <a:r>
              <a:rPr lang="en-US" sz="1800" dirty="0">
                <a:effectLst/>
                <a:latin typeface="Calibri" panose="020F0502020204030204" pitchFamily="34" charset="0"/>
                <a:ea typeface="Calibri" panose="020F0502020204030204" pitchFamily="34" charset="0"/>
                <a:cs typeface="Times New Roman" panose="02020603050405020304" pitchFamily="18" charset="0"/>
              </a:rPr>
              <a:t>.  Several of the tests brought back a negative result, or a failed test, and several brought back a positive result- passed- showing that the functionality works when tested. </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icture 1">
            <a:extLst>
              <a:ext uri="{FF2B5EF4-FFF2-40B4-BE49-F238E27FC236}">
                <a16:creationId xmlns:a16="http://schemas.microsoft.com/office/drawing/2014/main" id="{C157155E-58DB-9B48-1F96-1C84F4E120E2}"/>
              </a:ext>
            </a:extLst>
          </p:cNvPr>
          <p:cNvPicPr>
            <a:picLocks noChangeAspect="1"/>
          </p:cNvPicPr>
          <p:nvPr/>
        </p:nvPicPr>
        <p:blipFill>
          <a:blip r:embed="rId7"/>
          <a:stretch>
            <a:fillRect/>
          </a:stretch>
        </p:blipFill>
        <p:spPr>
          <a:xfrm>
            <a:off x="3123942" y="1871337"/>
            <a:ext cx="8056228" cy="4222290"/>
          </a:xfrm>
          <a:prstGeom prst="rect">
            <a:avLst/>
          </a:prstGeom>
        </p:spPr>
      </p:pic>
      <p:pic>
        <p:nvPicPr>
          <p:cNvPr id="3" name="Audio 2">
            <a:hlinkClick r:id="" action="ppaction://media"/>
            <a:extLst>
              <a:ext uri="{FF2B5EF4-FFF2-40B4-BE49-F238E27FC236}">
                <a16:creationId xmlns:a16="http://schemas.microsoft.com/office/drawing/2014/main" id="{83A25129-AB82-A22E-7CB7-5A1C090D4696}"/>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042"/>
    </mc:Choice>
    <mc:Fallback>
      <p:transition spd="slow" advTm="20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1CB43E65-C1EA-D7FF-5E0B-74E44230ABA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453"/>
    </mc:Choice>
    <mc:Fallback>
      <p:transition spd="slow" advTm="14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612</TotalTime>
  <Words>2596</Words>
  <Application>Microsoft Macintosh PowerPoint</Application>
  <PresentationFormat>Widescreen</PresentationFormat>
  <Paragraphs>149</Paragraphs>
  <Slides>14</Slides>
  <Notes>14</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Century Gothic</vt:lpstr>
      <vt:lpstr>Times New Roman</vt:lpstr>
      <vt:lpstr>Calibri</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Michael Clisbee</cp:lastModifiedBy>
  <cp:revision>5</cp:revision>
  <dcterms:created xsi:type="dcterms:W3CDTF">2020-08-19T17:59:24Z</dcterms:created>
  <dcterms:modified xsi:type="dcterms:W3CDTF">2022-06-20T01:12:26Z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